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17" r:id="rId2"/>
    <p:sldId id="264" r:id="rId3"/>
    <p:sldId id="322" r:id="rId4"/>
    <p:sldId id="259" r:id="rId5"/>
    <p:sldId id="364" r:id="rId6"/>
    <p:sldId id="372" r:id="rId7"/>
    <p:sldId id="373" r:id="rId8"/>
    <p:sldId id="374" r:id="rId9"/>
    <p:sldId id="324" r:id="rId10"/>
    <p:sldId id="363" r:id="rId11"/>
    <p:sldId id="326" r:id="rId12"/>
    <p:sldId id="328" r:id="rId13"/>
    <p:sldId id="367" r:id="rId14"/>
    <p:sldId id="375" r:id="rId15"/>
    <p:sldId id="333" r:id="rId16"/>
    <p:sldId id="334" r:id="rId17"/>
    <p:sldId id="335" r:id="rId18"/>
    <p:sldId id="336" r:id="rId19"/>
    <p:sldId id="368" r:id="rId20"/>
    <p:sldId id="337" r:id="rId21"/>
    <p:sldId id="369" r:id="rId22"/>
    <p:sldId id="340" r:id="rId23"/>
    <p:sldId id="343" r:id="rId24"/>
    <p:sldId id="338" r:id="rId25"/>
    <p:sldId id="370" r:id="rId26"/>
    <p:sldId id="371" r:id="rId27"/>
    <p:sldId id="345" r:id="rId28"/>
    <p:sldId id="362" r:id="rId29"/>
  </p:sldIdLst>
  <p:sldSz cx="9144000" cy="5143500" type="screen16x9"/>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5DA2"/>
    <a:srgbClr val="F79600"/>
    <a:srgbClr val="3992DB"/>
    <a:srgbClr val="0F1836"/>
    <a:srgbClr val="FDFDFD"/>
    <a:srgbClr val="D9D9D9"/>
    <a:srgbClr val="DCDEE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559" autoAdjust="0"/>
    <p:restoredTop sz="94660" autoAdjust="0"/>
  </p:normalViewPr>
  <p:slideViewPr>
    <p:cSldViewPr>
      <p:cViewPr varScale="1">
        <p:scale>
          <a:sx n="70" d="100"/>
          <a:sy n="70" d="100"/>
        </p:scale>
        <p:origin x="-725" y="-77"/>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381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072ADB-C072-48A2-8397-13A88F0BBBB0}"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zh-CN" altLang="en-US"/>
        </a:p>
      </dgm:t>
    </dgm:pt>
    <dgm:pt modelId="{AAF67EE6-D9BA-40D7-8056-6A84635BD440}">
      <dgm:prSet phldrT="[文本]" custT="1"/>
      <dgm:spPr>
        <a:solidFill>
          <a:srgbClr val="005DA2"/>
        </a:solidFill>
      </dgm:spPr>
      <dgm:t>
        <a:bodyPr/>
        <a:lstStyle/>
        <a:p>
          <a:r>
            <a:rPr lang="zh-CN" altLang="en-US" sz="2800" b="1" dirty="0" smtClean="0">
              <a:latin typeface="+mn-lt"/>
              <a:ea typeface="+mn-ea"/>
              <a:cs typeface="+mn-ea"/>
              <a:sym typeface="+mn-lt"/>
            </a:rPr>
            <a:t>明确名单</a:t>
          </a:r>
          <a:endParaRPr lang="zh-CN" altLang="en-US" sz="2800" b="1" dirty="0">
            <a:latin typeface="+mn-lt"/>
            <a:ea typeface="+mn-ea"/>
            <a:cs typeface="+mn-ea"/>
            <a:sym typeface="+mn-lt"/>
          </a:endParaRPr>
        </a:p>
      </dgm:t>
    </dgm:pt>
    <dgm:pt modelId="{8FDAE48F-2D93-4564-A2D7-29403068739D}" type="parTrans" cxnId="{A8FF7DA2-84D3-4A49-A018-AB9E284EF666}">
      <dgm:prSet/>
      <dgm:spPr/>
      <dgm:t>
        <a:bodyPr/>
        <a:lstStyle/>
        <a:p>
          <a:endParaRPr lang="zh-CN" altLang="en-US" sz="1100"/>
        </a:p>
      </dgm:t>
    </dgm:pt>
    <dgm:pt modelId="{FD274587-6042-433F-A9FB-DF744E5FB891}" type="sibTrans" cxnId="{A8FF7DA2-84D3-4A49-A018-AB9E284EF666}">
      <dgm:prSet/>
      <dgm:spPr/>
      <dgm:t>
        <a:bodyPr/>
        <a:lstStyle/>
        <a:p>
          <a:endParaRPr lang="zh-CN" altLang="en-US" sz="1100"/>
        </a:p>
      </dgm:t>
    </dgm:pt>
    <dgm:pt modelId="{D8D22426-B48C-44A5-93D5-3777F6E25D29}">
      <dgm:prSet phldrT="[文本]" custT="1"/>
      <dgm:spPr/>
      <dgm:t>
        <a:bodyPr/>
        <a:lstStyle/>
        <a:p>
          <a:r>
            <a:rPr lang="zh-CN" altLang="en-US" sz="1600" dirty="0" smtClean="0">
              <a:latin typeface="+mn-lt"/>
              <a:ea typeface="+mn-ea"/>
              <a:cs typeface="+mn-ea"/>
              <a:sym typeface="+mn-lt"/>
            </a:rPr>
            <a:t>业主单位</a:t>
          </a:r>
          <a:endParaRPr lang="zh-CN" altLang="en-US" sz="1600" dirty="0">
            <a:latin typeface="+mn-lt"/>
            <a:ea typeface="+mn-ea"/>
            <a:cs typeface="+mn-ea"/>
            <a:sym typeface="+mn-lt"/>
          </a:endParaRPr>
        </a:p>
      </dgm:t>
    </dgm:pt>
    <dgm:pt modelId="{91F1EF88-DB12-49DE-9DCD-CB13ABB5C1B9}" type="parTrans" cxnId="{526379F0-52E6-435B-8585-049B5918E611}">
      <dgm:prSet/>
      <dgm:spPr/>
      <dgm:t>
        <a:bodyPr/>
        <a:lstStyle/>
        <a:p>
          <a:endParaRPr lang="zh-CN" altLang="en-US" sz="1100"/>
        </a:p>
      </dgm:t>
    </dgm:pt>
    <dgm:pt modelId="{E8C980AC-91B5-46EF-926B-3D84EA82C7E1}" type="sibTrans" cxnId="{526379F0-52E6-435B-8585-049B5918E611}">
      <dgm:prSet/>
      <dgm:spPr/>
      <dgm:t>
        <a:bodyPr/>
        <a:lstStyle/>
        <a:p>
          <a:endParaRPr lang="zh-CN" altLang="en-US" sz="1100"/>
        </a:p>
      </dgm:t>
    </dgm:pt>
    <dgm:pt modelId="{7675D473-C383-4836-891F-B63BC9434C92}">
      <dgm:prSet phldrT="[文本]" custT="1"/>
      <dgm:spPr>
        <a:solidFill>
          <a:srgbClr val="005DA2"/>
        </a:solidFill>
      </dgm:spPr>
      <dgm:t>
        <a:bodyPr/>
        <a:lstStyle/>
        <a:p>
          <a:r>
            <a:rPr lang="zh-CN" altLang="en-US" sz="2800" b="1" dirty="0" smtClean="0">
              <a:latin typeface="+mn-lt"/>
              <a:ea typeface="+mn-ea"/>
              <a:cs typeface="+mn-ea"/>
              <a:sym typeface="+mn-lt"/>
            </a:rPr>
            <a:t>书面形式</a:t>
          </a:r>
          <a:endParaRPr lang="zh-CN" altLang="en-US" sz="2800" b="1" dirty="0">
            <a:latin typeface="+mn-lt"/>
            <a:ea typeface="+mn-ea"/>
            <a:cs typeface="+mn-ea"/>
            <a:sym typeface="+mn-lt"/>
          </a:endParaRPr>
        </a:p>
      </dgm:t>
    </dgm:pt>
    <dgm:pt modelId="{C2B1DD19-AB3D-4EBC-85AC-7E6140556340}" type="parTrans" cxnId="{18AD7F8B-9E0F-44FE-8E69-A25945A53DF2}">
      <dgm:prSet/>
      <dgm:spPr/>
      <dgm:t>
        <a:bodyPr/>
        <a:lstStyle/>
        <a:p>
          <a:endParaRPr lang="zh-CN" altLang="en-US" sz="1100"/>
        </a:p>
      </dgm:t>
    </dgm:pt>
    <dgm:pt modelId="{21856F96-6BA9-4E15-962F-B6519B659358}" type="sibTrans" cxnId="{18AD7F8B-9E0F-44FE-8E69-A25945A53DF2}">
      <dgm:prSet/>
      <dgm:spPr/>
      <dgm:t>
        <a:bodyPr/>
        <a:lstStyle/>
        <a:p>
          <a:endParaRPr lang="zh-CN" altLang="en-US" sz="1100"/>
        </a:p>
      </dgm:t>
    </dgm:pt>
    <dgm:pt modelId="{1D7BBFFB-F2DE-4605-ABAD-74BD594AE3A1}">
      <dgm:prSet phldrT="[文本]" custT="1"/>
      <dgm:spPr/>
      <dgm:t>
        <a:bodyPr/>
        <a:lstStyle/>
        <a:p>
          <a:r>
            <a:rPr lang="zh-CN" altLang="en-US" sz="1600" dirty="0" smtClean="0">
              <a:latin typeface="+mn-lt"/>
              <a:ea typeface="+mn-ea"/>
              <a:cs typeface="+mn-ea"/>
              <a:sym typeface="+mn-lt"/>
            </a:rPr>
            <a:t>书面签证单</a:t>
          </a:r>
          <a:endParaRPr lang="zh-CN" altLang="en-US" sz="1600" dirty="0">
            <a:latin typeface="+mn-lt"/>
            <a:ea typeface="+mn-ea"/>
            <a:cs typeface="+mn-ea"/>
            <a:sym typeface="+mn-lt"/>
          </a:endParaRPr>
        </a:p>
      </dgm:t>
    </dgm:pt>
    <dgm:pt modelId="{478A5641-A5F9-41A9-957A-DDFBF0431D2C}" type="parTrans" cxnId="{0D2BE619-6C56-4004-8C10-CEC86303CAFB}">
      <dgm:prSet/>
      <dgm:spPr/>
      <dgm:t>
        <a:bodyPr/>
        <a:lstStyle/>
        <a:p>
          <a:endParaRPr lang="zh-CN" altLang="en-US" sz="1100"/>
        </a:p>
      </dgm:t>
    </dgm:pt>
    <dgm:pt modelId="{5FCD2DBE-6C87-4876-A4F0-25BB31ADDC19}" type="sibTrans" cxnId="{0D2BE619-6C56-4004-8C10-CEC86303CAFB}">
      <dgm:prSet/>
      <dgm:spPr/>
      <dgm:t>
        <a:bodyPr/>
        <a:lstStyle/>
        <a:p>
          <a:endParaRPr lang="zh-CN" altLang="en-US" sz="1100"/>
        </a:p>
      </dgm:t>
    </dgm:pt>
    <dgm:pt modelId="{0527C427-4867-4614-ADE2-D2F1E58D6B5F}">
      <dgm:prSet phldrT="[文本]" custT="1"/>
      <dgm:spPr>
        <a:solidFill>
          <a:srgbClr val="005DA2"/>
        </a:solidFill>
      </dgm:spPr>
      <dgm:t>
        <a:bodyPr/>
        <a:lstStyle/>
        <a:p>
          <a:r>
            <a:rPr lang="zh-CN" altLang="en-US" sz="2800" b="1" dirty="0" smtClean="0">
              <a:latin typeface="+mn-lt"/>
              <a:ea typeface="+mn-ea"/>
              <a:cs typeface="+mn-ea"/>
              <a:sym typeface="+mn-lt"/>
            </a:rPr>
            <a:t>加强沟通</a:t>
          </a:r>
          <a:endParaRPr lang="zh-CN" altLang="en-US" sz="2800" b="1" dirty="0">
            <a:latin typeface="+mn-lt"/>
            <a:ea typeface="+mn-ea"/>
            <a:cs typeface="+mn-ea"/>
            <a:sym typeface="+mn-lt"/>
          </a:endParaRPr>
        </a:p>
      </dgm:t>
    </dgm:pt>
    <dgm:pt modelId="{8E71D411-1100-495B-A5F4-B14140D608A2}" type="parTrans" cxnId="{5A52CFA2-2D15-419A-A702-5768989C9085}">
      <dgm:prSet/>
      <dgm:spPr/>
      <dgm:t>
        <a:bodyPr/>
        <a:lstStyle/>
        <a:p>
          <a:endParaRPr lang="zh-CN" altLang="en-US" sz="1100"/>
        </a:p>
      </dgm:t>
    </dgm:pt>
    <dgm:pt modelId="{8C26547C-1EB5-4DF8-B1D2-922CD1F9D57E}" type="sibTrans" cxnId="{5A52CFA2-2D15-419A-A702-5768989C9085}">
      <dgm:prSet/>
      <dgm:spPr/>
      <dgm:t>
        <a:bodyPr/>
        <a:lstStyle/>
        <a:p>
          <a:endParaRPr lang="zh-CN" altLang="en-US" sz="1100"/>
        </a:p>
      </dgm:t>
    </dgm:pt>
    <dgm:pt modelId="{0560F54A-A56C-4182-ABA7-DA157319E685}">
      <dgm:prSet phldrT="[文本]" custT="1"/>
      <dgm:spPr/>
      <dgm:t>
        <a:bodyPr/>
        <a:lstStyle/>
        <a:p>
          <a:r>
            <a:rPr lang="zh-CN" altLang="en-US" sz="1600" dirty="0" smtClean="0">
              <a:latin typeface="+mn-lt"/>
              <a:ea typeface="+mn-ea"/>
              <a:cs typeface="+mn-ea"/>
              <a:sym typeface="+mn-lt"/>
            </a:rPr>
            <a:t>工期</a:t>
          </a:r>
          <a:endParaRPr lang="zh-CN" altLang="en-US" sz="1600" dirty="0">
            <a:latin typeface="+mn-lt"/>
            <a:ea typeface="+mn-ea"/>
            <a:cs typeface="+mn-ea"/>
            <a:sym typeface="+mn-lt"/>
          </a:endParaRPr>
        </a:p>
      </dgm:t>
    </dgm:pt>
    <dgm:pt modelId="{23D28703-FB8A-4D72-BE92-7FA0ED6A8FD3}" type="parTrans" cxnId="{2EB2C335-457D-4C20-9530-A329401203C7}">
      <dgm:prSet/>
      <dgm:spPr/>
      <dgm:t>
        <a:bodyPr/>
        <a:lstStyle/>
        <a:p>
          <a:endParaRPr lang="zh-CN" altLang="en-US" sz="1100"/>
        </a:p>
      </dgm:t>
    </dgm:pt>
    <dgm:pt modelId="{9FDD00B2-A3AC-4EE1-9AE3-D52D46CF52C1}" type="sibTrans" cxnId="{2EB2C335-457D-4C20-9530-A329401203C7}">
      <dgm:prSet/>
      <dgm:spPr/>
      <dgm:t>
        <a:bodyPr/>
        <a:lstStyle/>
        <a:p>
          <a:endParaRPr lang="zh-CN" altLang="en-US" sz="1100"/>
        </a:p>
      </dgm:t>
    </dgm:pt>
    <dgm:pt modelId="{500F9883-0F81-451E-A2ED-43E7AAA55D28}">
      <dgm:prSet phldrT="[文本]" custT="1"/>
      <dgm:spPr/>
      <dgm:t>
        <a:bodyPr/>
        <a:lstStyle/>
        <a:p>
          <a:r>
            <a:rPr lang="zh-CN" altLang="en-US" sz="1600" dirty="0" smtClean="0">
              <a:latin typeface="+mn-lt"/>
              <a:ea typeface="+mn-ea"/>
              <a:cs typeface="+mn-ea"/>
              <a:sym typeface="+mn-lt"/>
            </a:rPr>
            <a:t>建筑企业负责人</a:t>
          </a:r>
          <a:endParaRPr lang="zh-CN" altLang="en-US" sz="1600" dirty="0">
            <a:latin typeface="+mn-lt"/>
            <a:ea typeface="+mn-ea"/>
            <a:cs typeface="+mn-ea"/>
            <a:sym typeface="+mn-lt"/>
          </a:endParaRPr>
        </a:p>
      </dgm:t>
    </dgm:pt>
    <dgm:pt modelId="{B715A939-513F-4232-8841-27852E01DAE2}" type="parTrans" cxnId="{F6D427E7-ADA4-4FB3-9E42-3417F7C20CFC}">
      <dgm:prSet/>
      <dgm:spPr/>
    </dgm:pt>
    <dgm:pt modelId="{F5017BBC-020B-4269-8492-AD13AC984EC6}" type="sibTrans" cxnId="{F6D427E7-ADA4-4FB3-9E42-3417F7C20CFC}">
      <dgm:prSet/>
      <dgm:spPr/>
    </dgm:pt>
    <dgm:pt modelId="{33F7550D-9FC4-41FA-BC94-11BE8B7A2A9E}">
      <dgm:prSet phldrT="[文本]" custT="1"/>
      <dgm:spPr/>
      <dgm:t>
        <a:bodyPr/>
        <a:lstStyle/>
        <a:p>
          <a:r>
            <a:rPr lang="zh-CN" altLang="en-US" sz="1600" dirty="0" smtClean="0">
              <a:latin typeface="+mn-lt"/>
              <a:ea typeface="+mn-ea"/>
              <a:cs typeface="+mn-ea"/>
              <a:sym typeface="+mn-lt"/>
            </a:rPr>
            <a:t>工地负责人</a:t>
          </a:r>
          <a:endParaRPr lang="zh-CN" altLang="en-US" sz="1600" dirty="0">
            <a:latin typeface="+mn-lt"/>
            <a:ea typeface="+mn-ea"/>
            <a:cs typeface="+mn-ea"/>
            <a:sym typeface="+mn-lt"/>
          </a:endParaRPr>
        </a:p>
      </dgm:t>
    </dgm:pt>
    <dgm:pt modelId="{173B2377-280F-48CE-BB93-E1AB929E1A33}" type="parTrans" cxnId="{C56F4B0B-C21E-4F50-B631-A4CBC1B22A23}">
      <dgm:prSet/>
      <dgm:spPr/>
    </dgm:pt>
    <dgm:pt modelId="{0CA17BD6-23AA-48AB-AECE-4C681769F611}" type="sibTrans" cxnId="{C56F4B0B-C21E-4F50-B631-A4CBC1B22A23}">
      <dgm:prSet/>
      <dgm:spPr/>
    </dgm:pt>
    <dgm:pt modelId="{37EDA1E0-16B2-4381-A121-FCAEC3254480}">
      <dgm:prSet phldrT="[文本]" custT="1"/>
      <dgm:spPr/>
      <dgm:t>
        <a:bodyPr/>
        <a:lstStyle/>
        <a:p>
          <a:r>
            <a:rPr lang="zh-CN" altLang="en-US" sz="1600" dirty="0" smtClean="0">
              <a:latin typeface="+mn-lt"/>
              <a:ea typeface="+mn-ea"/>
              <a:cs typeface="+mn-ea"/>
              <a:sym typeface="+mn-lt"/>
            </a:rPr>
            <a:t>监理人员</a:t>
          </a:r>
          <a:endParaRPr lang="zh-CN" altLang="en-US" sz="1600" dirty="0">
            <a:latin typeface="+mn-lt"/>
            <a:ea typeface="+mn-ea"/>
            <a:cs typeface="+mn-ea"/>
            <a:sym typeface="+mn-lt"/>
          </a:endParaRPr>
        </a:p>
      </dgm:t>
    </dgm:pt>
    <dgm:pt modelId="{687A4A1F-BF32-4C3E-B4B9-B3378034877A}" type="parTrans" cxnId="{986306BE-1F48-44A0-A5F4-28B96D76FA0A}">
      <dgm:prSet/>
      <dgm:spPr/>
    </dgm:pt>
    <dgm:pt modelId="{EC53E023-DE29-4E45-AD13-C0F0C4FD3634}" type="sibTrans" cxnId="{986306BE-1F48-44A0-A5F4-28B96D76FA0A}">
      <dgm:prSet/>
      <dgm:spPr/>
    </dgm:pt>
    <dgm:pt modelId="{2A16053D-2D5A-4C50-90FA-3577BCBB556C}">
      <dgm:prSet phldrT="[文本]" custT="1"/>
      <dgm:spPr/>
      <dgm:t>
        <a:bodyPr/>
        <a:lstStyle/>
        <a:p>
          <a:r>
            <a:rPr lang="zh-CN" altLang="en-US" sz="1600" dirty="0" smtClean="0">
              <a:latin typeface="+mn-lt"/>
              <a:ea typeface="+mn-ea"/>
              <a:cs typeface="+mn-ea"/>
              <a:sym typeface="+mn-lt"/>
            </a:rPr>
            <a:t>微信</a:t>
          </a:r>
          <a:endParaRPr lang="zh-CN" altLang="en-US" sz="1600" dirty="0">
            <a:latin typeface="+mn-lt"/>
            <a:ea typeface="+mn-ea"/>
            <a:cs typeface="+mn-ea"/>
            <a:sym typeface="+mn-lt"/>
          </a:endParaRPr>
        </a:p>
      </dgm:t>
    </dgm:pt>
    <dgm:pt modelId="{EC316D77-B6F1-4083-9FCC-DA8DF5D9E5BE}" type="parTrans" cxnId="{AD5988E7-7AC8-4EE7-8018-D737CED25D46}">
      <dgm:prSet/>
      <dgm:spPr/>
    </dgm:pt>
    <dgm:pt modelId="{4F4F8795-5D14-4287-BEB9-D9FD73AA7592}" type="sibTrans" cxnId="{AD5988E7-7AC8-4EE7-8018-D737CED25D46}">
      <dgm:prSet/>
      <dgm:spPr/>
    </dgm:pt>
    <dgm:pt modelId="{3118F117-F70A-4144-9342-4072DBC27C0E}">
      <dgm:prSet phldrT="[文本]" custT="1"/>
      <dgm:spPr/>
      <dgm:t>
        <a:bodyPr/>
        <a:lstStyle/>
        <a:p>
          <a:r>
            <a:rPr lang="zh-CN" altLang="en-US" sz="1600" dirty="0" smtClean="0">
              <a:latin typeface="+mn-lt"/>
              <a:ea typeface="+mn-ea"/>
              <a:cs typeface="+mn-ea"/>
              <a:sym typeface="+mn-lt"/>
            </a:rPr>
            <a:t>短信</a:t>
          </a:r>
          <a:endParaRPr lang="zh-CN" altLang="en-US" sz="1600" dirty="0">
            <a:latin typeface="+mn-lt"/>
            <a:ea typeface="+mn-ea"/>
            <a:cs typeface="+mn-ea"/>
            <a:sym typeface="+mn-lt"/>
          </a:endParaRPr>
        </a:p>
      </dgm:t>
    </dgm:pt>
    <dgm:pt modelId="{C56A481A-ABCD-438C-9E3C-4CB3650648AA}" type="parTrans" cxnId="{BE82C6B1-64A3-4519-94D1-2B84DCB2F043}">
      <dgm:prSet/>
      <dgm:spPr/>
    </dgm:pt>
    <dgm:pt modelId="{D2B8ADDE-031C-405C-90B5-D505C053B2D7}" type="sibTrans" cxnId="{BE82C6B1-64A3-4519-94D1-2B84DCB2F043}">
      <dgm:prSet/>
      <dgm:spPr/>
    </dgm:pt>
    <dgm:pt modelId="{AE294B1E-E42F-4BDD-9EB6-78C139E33206}">
      <dgm:prSet phldrT="[文本]" custT="1"/>
      <dgm:spPr/>
      <dgm:t>
        <a:bodyPr/>
        <a:lstStyle/>
        <a:p>
          <a:r>
            <a:rPr lang="zh-CN" altLang="en-US" sz="1600" dirty="0" smtClean="0">
              <a:latin typeface="+mn-lt"/>
              <a:ea typeface="+mn-ea"/>
              <a:cs typeface="+mn-ea"/>
              <a:sym typeface="+mn-lt"/>
            </a:rPr>
            <a:t>事后补签</a:t>
          </a:r>
          <a:endParaRPr lang="zh-CN" altLang="en-US" sz="1600" dirty="0">
            <a:latin typeface="+mn-lt"/>
            <a:ea typeface="+mn-ea"/>
            <a:cs typeface="+mn-ea"/>
            <a:sym typeface="+mn-lt"/>
          </a:endParaRPr>
        </a:p>
      </dgm:t>
    </dgm:pt>
    <dgm:pt modelId="{A17DCCE0-94C4-4E7E-B783-858E5D6BD098}" type="parTrans" cxnId="{F7A1FD43-5396-42C3-A7AA-47EC35B54C3A}">
      <dgm:prSet/>
      <dgm:spPr/>
    </dgm:pt>
    <dgm:pt modelId="{5C87690E-D918-4F98-8B38-7F791D56B391}" type="sibTrans" cxnId="{F7A1FD43-5396-42C3-A7AA-47EC35B54C3A}">
      <dgm:prSet/>
      <dgm:spPr/>
    </dgm:pt>
    <dgm:pt modelId="{D19B86FB-0899-4A69-A698-6A6926DD1CB2}">
      <dgm:prSet phldrT="[文本]" custT="1"/>
      <dgm:spPr/>
      <dgm:t>
        <a:bodyPr/>
        <a:lstStyle/>
        <a:p>
          <a:r>
            <a:rPr lang="zh-CN" altLang="en-US" sz="1600" dirty="0" smtClean="0">
              <a:latin typeface="+mn-lt"/>
              <a:ea typeface="+mn-ea"/>
              <a:cs typeface="+mn-ea"/>
              <a:sym typeface="+mn-lt"/>
            </a:rPr>
            <a:t>工程量核实</a:t>
          </a:r>
          <a:endParaRPr lang="zh-CN" altLang="en-US" sz="1600" dirty="0">
            <a:latin typeface="+mn-lt"/>
            <a:ea typeface="+mn-ea"/>
            <a:cs typeface="+mn-ea"/>
            <a:sym typeface="+mn-lt"/>
          </a:endParaRPr>
        </a:p>
      </dgm:t>
    </dgm:pt>
    <dgm:pt modelId="{E0F10233-7ED2-4DF6-B850-874A88FE99BD}" type="parTrans" cxnId="{4CE85234-9CEF-473D-9FA8-3B3C15A3D59D}">
      <dgm:prSet/>
      <dgm:spPr/>
    </dgm:pt>
    <dgm:pt modelId="{E36EA1E8-EAA8-4775-8325-580FDD494E38}" type="sibTrans" cxnId="{4CE85234-9CEF-473D-9FA8-3B3C15A3D59D}">
      <dgm:prSet/>
      <dgm:spPr/>
    </dgm:pt>
    <dgm:pt modelId="{96F36309-F66A-483B-A95D-474308550B4B}" type="pres">
      <dgm:prSet presAssocID="{BC072ADB-C072-48A2-8397-13A88F0BBBB0}" presName="Name0" presStyleCnt="0">
        <dgm:presLayoutVars>
          <dgm:dir/>
          <dgm:animLvl val="lvl"/>
          <dgm:resizeHandles val="exact"/>
        </dgm:presLayoutVars>
      </dgm:prSet>
      <dgm:spPr/>
      <dgm:t>
        <a:bodyPr/>
        <a:lstStyle/>
        <a:p>
          <a:endParaRPr lang="zh-CN" altLang="en-US"/>
        </a:p>
      </dgm:t>
    </dgm:pt>
    <dgm:pt modelId="{41A0F2B3-008E-405F-BE7B-72AC19268104}" type="pres">
      <dgm:prSet presAssocID="{AAF67EE6-D9BA-40D7-8056-6A84635BD440}" presName="composite" presStyleCnt="0"/>
      <dgm:spPr/>
    </dgm:pt>
    <dgm:pt modelId="{8773074E-B08C-427B-A068-CC904C910616}" type="pres">
      <dgm:prSet presAssocID="{AAF67EE6-D9BA-40D7-8056-6A84635BD440}" presName="parTx" presStyleLbl="alignNode1" presStyleIdx="0" presStyleCnt="3" custScaleY="107405">
        <dgm:presLayoutVars>
          <dgm:chMax val="0"/>
          <dgm:chPref val="0"/>
          <dgm:bulletEnabled val="1"/>
        </dgm:presLayoutVars>
      </dgm:prSet>
      <dgm:spPr/>
      <dgm:t>
        <a:bodyPr/>
        <a:lstStyle/>
        <a:p>
          <a:endParaRPr lang="zh-CN" altLang="en-US"/>
        </a:p>
      </dgm:t>
    </dgm:pt>
    <dgm:pt modelId="{DBE31E63-0015-4AE0-98C8-0D974FE39D2C}" type="pres">
      <dgm:prSet presAssocID="{AAF67EE6-D9BA-40D7-8056-6A84635BD440}" presName="desTx" presStyleLbl="alignAccFollowNode1" presStyleIdx="0" presStyleCnt="3">
        <dgm:presLayoutVars>
          <dgm:bulletEnabled val="1"/>
        </dgm:presLayoutVars>
      </dgm:prSet>
      <dgm:spPr/>
      <dgm:t>
        <a:bodyPr/>
        <a:lstStyle/>
        <a:p>
          <a:endParaRPr lang="zh-CN" altLang="en-US"/>
        </a:p>
      </dgm:t>
    </dgm:pt>
    <dgm:pt modelId="{30818760-889D-4E66-82ED-D1EEDD0923B0}" type="pres">
      <dgm:prSet presAssocID="{FD274587-6042-433F-A9FB-DF744E5FB891}" presName="space" presStyleCnt="0"/>
      <dgm:spPr/>
    </dgm:pt>
    <dgm:pt modelId="{000B1C99-4B6C-4D70-A32E-CBA1651F18D2}" type="pres">
      <dgm:prSet presAssocID="{7675D473-C383-4836-891F-B63BC9434C92}" presName="composite" presStyleCnt="0"/>
      <dgm:spPr/>
    </dgm:pt>
    <dgm:pt modelId="{6115D428-0AA9-4010-AB8A-D557CC82EB6E}" type="pres">
      <dgm:prSet presAssocID="{7675D473-C383-4836-891F-B63BC9434C92}" presName="parTx" presStyleLbl="alignNode1" presStyleIdx="1" presStyleCnt="3" custScaleY="107405">
        <dgm:presLayoutVars>
          <dgm:chMax val="0"/>
          <dgm:chPref val="0"/>
          <dgm:bulletEnabled val="1"/>
        </dgm:presLayoutVars>
      </dgm:prSet>
      <dgm:spPr/>
      <dgm:t>
        <a:bodyPr/>
        <a:lstStyle/>
        <a:p>
          <a:endParaRPr lang="zh-CN" altLang="en-US"/>
        </a:p>
      </dgm:t>
    </dgm:pt>
    <dgm:pt modelId="{C90A9034-413A-4811-8573-A13F20C38401}" type="pres">
      <dgm:prSet presAssocID="{7675D473-C383-4836-891F-B63BC9434C92}" presName="desTx" presStyleLbl="alignAccFollowNode1" presStyleIdx="1" presStyleCnt="3">
        <dgm:presLayoutVars>
          <dgm:bulletEnabled val="1"/>
        </dgm:presLayoutVars>
      </dgm:prSet>
      <dgm:spPr/>
      <dgm:t>
        <a:bodyPr/>
        <a:lstStyle/>
        <a:p>
          <a:endParaRPr lang="zh-CN" altLang="en-US"/>
        </a:p>
      </dgm:t>
    </dgm:pt>
    <dgm:pt modelId="{BEFFD5DD-B4A8-4464-8FC6-275175454021}" type="pres">
      <dgm:prSet presAssocID="{21856F96-6BA9-4E15-962F-B6519B659358}" presName="space" presStyleCnt="0"/>
      <dgm:spPr/>
    </dgm:pt>
    <dgm:pt modelId="{093FBF0D-208A-4CF4-B128-500B953064D0}" type="pres">
      <dgm:prSet presAssocID="{0527C427-4867-4614-ADE2-D2F1E58D6B5F}" presName="composite" presStyleCnt="0"/>
      <dgm:spPr/>
    </dgm:pt>
    <dgm:pt modelId="{51439E59-E818-4917-AB38-4DB7E9D7C777}" type="pres">
      <dgm:prSet presAssocID="{0527C427-4867-4614-ADE2-D2F1E58D6B5F}" presName="parTx" presStyleLbl="alignNode1" presStyleIdx="2" presStyleCnt="3" custScaleY="107405">
        <dgm:presLayoutVars>
          <dgm:chMax val="0"/>
          <dgm:chPref val="0"/>
          <dgm:bulletEnabled val="1"/>
        </dgm:presLayoutVars>
      </dgm:prSet>
      <dgm:spPr/>
      <dgm:t>
        <a:bodyPr/>
        <a:lstStyle/>
        <a:p>
          <a:endParaRPr lang="zh-CN" altLang="en-US"/>
        </a:p>
      </dgm:t>
    </dgm:pt>
    <dgm:pt modelId="{52BAE01E-64ED-4331-B3DB-866A42182E06}" type="pres">
      <dgm:prSet presAssocID="{0527C427-4867-4614-ADE2-D2F1E58D6B5F}" presName="desTx" presStyleLbl="alignAccFollowNode1" presStyleIdx="2" presStyleCnt="3">
        <dgm:presLayoutVars>
          <dgm:bulletEnabled val="1"/>
        </dgm:presLayoutVars>
      </dgm:prSet>
      <dgm:spPr/>
      <dgm:t>
        <a:bodyPr/>
        <a:lstStyle/>
        <a:p>
          <a:endParaRPr lang="zh-CN" altLang="en-US"/>
        </a:p>
      </dgm:t>
    </dgm:pt>
  </dgm:ptLst>
  <dgm:cxnLst>
    <dgm:cxn modelId="{48B93CD1-7BA5-4E7F-992F-2E1844A066FA}" type="presOf" srcId="{500F9883-0F81-451E-A2ED-43E7AAA55D28}" destId="{DBE31E63-0015-4AE0-98C8-0D974FE39D2C}" srcOrd="0" destOrd="1" presId="urn:microsoft.com/office/officeart/2005/8/layout/hList1"/>
    <dgm:cxn modelId="{C56F4B0B-C21E-4F50-B631-A4CBC1B22A23}" srcId="{AAF67EE6-D9BA-40D7-8056-6A84635BD440}" destId="{33F7550D-9FC4-41FA-BC94-11BE8B7A2A9E}" srcOrd="2" destOrd="0" parTransId="{173B2377-280F-48CE-BB93-E1AB929E1A33}" sibTransId="{0CA17BD6-23AA-48AB-AECE-4C681769F611}"/>
    <dgm:cxn modelId="{A7E99E83-E8EA-4F1A-A74E-437CED301C67}" type="presOf" srcId="{7675D473-C383-4836-891F-B63BC9434C92}" destId="{6115D428-0AA9-4010-AB8A-D557CC82EB6E}" srcOrd="0" destOrd="0" presId="urn:microsoft.com/office/officeart/2005/8/layout/hList1"/>
    <dgm:cxn modelId="{F6D427E7-ADA4-4FB3-9E42-3417F7C20CFC}" srcId="{AAF67EE6-D9BA-40D7-8056-6A84635BD440}" destId="{500F9883-0F81-451E-A2ED-43E7AAA55D28}" srcOrd="1" destOrd="0" parTransId="{B715A939-513F-4232-8841-27852E01DAE2}" sibTransId="{F5017BBC-020B-4269-8492-AD13AC984EC6}"/>
    <dgm:cxn modelId="{AEE627CB-FB1D-496A-8D91-D7D4E88DC540}" type="presOf" srcId="{1D7BBFFB-F2DE-4605-ABAD-74BD594AE3A1}" destId="{C90A9034-413A-4811-8573-A13F20C38401}" srcOrd="0" destOrd="0" presId="urn:microsoft.com/office/officeart/2005/8/layout/hList1"/>
    <dgm:cxn modelId="{AD5988E7-7AC8-4EE7-8018-D737CED25D46}" srcId="{7675D473-C383-4836-891F-B63BC9434C92}" destId="{2A16053D-2D5A-4C50-90FA-3577BCBB556C}" srcOrd="1" destOrd="0" parTransId="{EC316D77-B6F1-4083-9FCC-DA8DF5D9E5BE}" sibTransId="{4F4F8795-5D14-4287-BEB9-D9FD73AA7592}"/>
    <dgm:cxn modelId="{F7A1FD43-5396-42C3-A7AA-47EC35B54C3A}" srcId="{7675D473-C383-4836-891F-B63BC9434C92}" destId="{AE294B1E-E42F-4BDD-9EB6-78C139E33206}" srcOrd="3" destOrd="0" parTransId="{A17DCCE0-94C4-4E7E-B783-858E5D6BD098}" sibTransId="{5C87690E-D918-4F98-8B38-7F791D56B391}"/>
    <dgm:cxn modelId="{8D22F28E-BBB2-4746-9BF9-935117197B6A}" type="presOf" srcId="{3118F117-F70A-4144-9342-4072DBC27C0E}" destId="{C90A9034-413A-4811-8573-A13F20C38401}" srcOrd="0" destOrd="2" presId="urn:microsoft.com/office/officeart/2005/8/layout/hList1"/>
    <dgm:cxn modelId="{D629F3E9-15AF-4086-942C-B6CC9E76EF53}" type="presOf" srcId="{AE294B1E-E42F-4BDD-9EB6-78C139E33206}" destId="{C90A9034-413A-4811-8573-A13F20C38401}" srcOrd="0" destOrd="3" presId="urn:microsoft.com/office/officeart/2005/8/layout/hList1"/>
    <dgm:cxn modelId="{0AA87604-A8B0-4E33-9800-F1ABC8D2F31F}" type="presOf" srcId="{2A16053D-2D5A-4C50-90FA-3577BCBB556C}" destId="{C90A9034-413A-4811-8573-A13F20C38401}" srcOrd="0" destOrd="1" presId="urn:microsoft.com/office/officeart/2005/8/layout/hList1"/>
    <dgm:cxn modelId="{5A52CFA2-2D15-419A-A702-5768989C9085}" srcId="{BC072ADB-C072-48A2-8397-13A88F0BBBB0}" destId="{0527C427-4867-4614-ADE2-D2F1E58D6B5F}" srcOrd="2" destOrd="0" parTransId="{8E71D411-1100-495B-A5F4-B14140D608A2}" sibTransId="{8C26547C-1EB5-4DF8-B1D2-922CD1F9D57E}"/>
    <dgm:cxn modelId="{7008D0C1-6167-4D77-9317-F615F17DD2A8}" type="presOf" srcId="{0527C427-4867-4614-ADE2-D2F1E58D6B5F}" destId="{51439E59-E818-4917-AB38-4DB7E9D7C777}" srcOrd="0" destOrd="0" presId="urn:microsoft.com/office/officeart/2005/8/layout/hList1"/>
    <dgm:cxn modelId="{0D2BE619-6C56-4004-8C10-CEC86303CAFB}" srcId="{7675D473-C383-4836-891F-B63BC9434C92}" destId="{1D7BBFFB-F2DE-4605-ABAD-74BD594AE3A1}" srcOrd="0" destOrd="0" parTransId="{478A5641-A5F9-41A9-957A-DDFBF0431D2C}" sibTransId="{5FCD2DBE-6C87-4876-A4F0-25BB31ADDC19}"/>
    <dgm:cxn modelId="{18AD7F8B-9E0F-44FE-8E69-A25945A53DF2}" srcId="{BC072ADB-C072-48A2-8397-13A88F0BBBB0}" destId="{7675D473-C383-4836-891F-B63BC9434C92}" srcOrd="1" destOrd="0" parTransId="{C2B1DD19-AB3D-4EBC-85AC-7E6140556340}" sibTransId="{21856F96-6BA9-4E15-962F-B6519B659358}"/>
    <dgm:cxn modelId="{C9D45D15-64AA-40DF-B944-3F95D55AB29C}" type="presOf" srcId="{33F7550D-9FC4-41FA-BC94-11BE8B7A2A9E}" destId="{DBE31E63-0015-4AE0-98C8-0D974FE39D2C}" srcOrd="0" destOrd="2" presId="urn:microsoft.com/office/officeart/2005/8/layout/hList1"/>
    <dgm:cxn modelId="{80C16DE1-92A4-4BC3-B1AB-B6AD7119B835}" type="presOf" srcId="{D19B86FB-0899-4A69-A698-6A6926DD1CB2}" destId="{52BAE01E-64ED-4331-B3DB-866A42182E06}" srcOrd="0" destOrd="1" presId="urn:microsoft.com/office/officeart/2005/8/layout/hList1"/>
    <dgm:cxn modelId="{51EE2544-5300-42A4-9F27-9983BBE6ECAF}" type="presOf" srcId="{37EDA1E0-16B2-4381-A121-FCAEC3254480}" destId="{DBE31E63-0015-4AE0-98C8-0D974FE39D2C}" srcOrd="0" destOrd="3" presId="urn:microsoft.com/office/officeart/2005/8/layout/hList1"/>
    <dgm:cxn modelId="{4CE85234-9CEF-473D-9FA8-3B3C15A3D59D}" srcId="{0527C427-4867-4614-ADE2-D2F1E58D6B5F}" destId="{D19B86FB-0899-4A69-A698-6A6926DD1CB2}" srcOrd="1" destOrd="0" parTransId="{E0F10233-7ED2-4DF6-B850-874A88FE99BD}" sibTransId="{E36EA1E8-EAA8-4775-8325-580FDD494E38}"/>
    <dgm:cxn modelId="{CF704129-52FA-45D7-A1B3-C8AF8B9153CB}" type="presOf" srcId="{0560F54A-A56C-4182-ABA7-DA157319E685}" destId="{52BAE01E-64ED-4331-B3DB-866A42182E06}" srcOrd="0" destOrd="0" presId="urn:microsoft.com/office/officeart/2005/8/layout/hList1"/>
    <dgm:cxn modelId="{791DD926-2C6A-4CBC-95F7-BC2AB5CF4902}" type="presOf" srcId="{D8D22426-B48C-44A5-93D5-3777F6E25D29}" destId="{DBE31E63-0015-4AE0-98C8-0D974FE39D2C}" srcOrd="0" destOrd="0" presId="urn:microsoft.com/office/officeart/2005/8/layout/hList1"/>
    <dgm:cxn modelId="{526379F0-52E6-435B-8585-049B5918E611}" srcId="{AAF67EE6-D9BA-40D7-8056-6A84635BD440}" destId="{D8D22426-B48C-44A5-93D5-3777F6E25D29}" srcOrd="0" destOrd="0" parTransId="{91F1EF88-DB12-49DE-9DCD-CB13ABB5C1B9}" sibTransId="{E8C980AC-91B5-46EF-926B-3D84EA82C7E1}"/>
    <dgm:cxn modelId="{BE82C6B1-64A3-4519-94D1-2B84DCB2F043}" srcId="{7675D473-C383-4836-891F-B63BC9434C92}" destId="{3118F117-F70A-4144-9342-4072DBC27C0E}" srcOrd="2" destOrd="0" parTransId="{C56A481A-ABCD-438C-9E3C-4CB3650648AA}" sibTransId="{D2B8ADDE-031C-405C-90B5-D505C053B2D7}"/>
    <dgm:cxn modelId="{986306BE-1F48-44A0-A5F4-28B96D76FA0A}" srcId="{AAF67EE6-D9BA-40D7-8056-6A84635BD440}" destId="{37EDA1E0-16B2-4381-A121-FCAEC3254480}" srcOrd="3" destOrd="0" parTransId="{687A4A1F-BF32-4C3E-B4B9-B3378034877A}" sibTransId="{EC53E023-DE29-4E45-AD13-C0F0C4FD3634}"/>
    <dgm:cxn modelId="{A7EFC334-2E10-4EC9-8CA9-196562E09903}" type="presOf" srcId="{BC072ADB-C072-48A2-8397-13A88F0BBBB0}" destId="{96F36309-F66A-483B-A95D-474308550B4B}" srcOrd="0" destOrd="0" presId="urn:microsoft.com/office/officeart/2005/8/layout/hList1"/>
    <dgm:cxn modelId="{2C5C885A-F79F-4B9D-A901-3E45E2E8E74C}" type="presOf" srcId="{AAF67EE6-D9BA-40D7-8056-6A84635BD440}" destId="{8773074E-B08C-427B-A068-CC904C910616}" srcOrd="0" destOrd="0" presId="urn:microsoft.com/office/officeart/2005/8/layout/hList1"/>
    <dgm:cxn modelId="{A8FF7DA2-84D3-4A49-A018-AB9E284EF666}" srcId="{BC072ADB-C072-48A2-8397-13A88F0BBBB0}" destId="{AAF67EE6-D9BA-40D7-8056-6A84635BD440}" srcOrd="0" destOrd="0" parTransId="{8FDAE48F-2D93-4564-A2D7-29403068739D}" sibTransId="{FD274587-6042-433F-A9FB-DF744E5FB891}"/>
    <dgm:cxn modelId="{2EB2C335-457D-4C20-9530-A329401203C7}" srcId="{0527C427-4867-4614-ADE2-D2F1E58D6B5F}" destId="{0560F54A-A56C-4182-ABA7-DA157319E685}" srcOrd="0" destOrd="0" parTransId="{23D28703-FB8A-4D72-BE92-7FA0ED6A8FD3}" sibTransId="{9FDD00B2-A3AC-4EE1-9AE3-D52D46CF52C1}"/>
    <dgm:cxn modelId="{383BE918-36C2-472B-99C8-519BE2812165}" type="presParOf" srcId="{96F36309-F66A-483B-A95D-474308550B4B}" destId="{41A0F2B3-008E-405F-BE7B-72AC19268104}" srcOrd="0" destOrd="0" presId="urn:microsoft.com/office/officeart/2005/8/layout/hList1"/>
    <dgm:cxn modelId="{BD300E09-BB58-42AE-94BC-81E6C38DE95D}" type="presParOf" srcId="{41A0F2B3-008E-405F-BE7B-72AC19268104}" destId="{8773074E-B08C-427B-A068-CC904C910616}" srcOrd="0" destOrd="0" presId="urn:microsoft.com/office/officeart/2005/8/layout/hList1"/>
    <dgm:cxn modelId="{C96CF531-4E70-408B-B200-CCCF2ABF82B8}" type="presParOf" srcId="{41A0F2B3-008E-405F-BE7B-72AC19268104}" destId="{DBE31E63-0015-4AE0-98C8-0D974FE39D2C}" srcOrd="1" destOrd="0" presId="urn:microsoft.com/office/officeart/2005/8/layout/hList1"/>
    <dgm:cxn modelId="{E96F6239-4F8E-4CB2-826A-C38AE522AE99}" type="presParOf" srcId="{96F36309-F66A-483B-A95D-474308550B4B}" destId="{30818760-889D-4E66-82ED-D1EEDD0923B0}" srcOrd="1" destOrd="0" presId="urn:microsoft.com/office/officeart/2005/8/layout/hList1"/>
    <dgm:cxn modelId="{D13BC417-FAC7-4FFA-83AE-1167C72FEE8D}" type="presParOf" srcId="{96F36309-F66A-483B-A95D-474308550B4B}" destId="{000B1C99-4B6C-4D70-A32E-CBA1651F18D2}" srcOrd="2" destOrd="0" presId="urn:microsoft.com/office/officeart/2005/8/layout/hList1"/>
    <dgm:cxn modelId="{8EB57D64-FAB8-4112-BB3B-F128470606A4}" type="presParOf" srcId="{000B1C99-4B6C-4D70-A32E-CBA1651F18D2}" destId="{6115D428-0AA9-4010-AB8A-D557CC82EB6E}" srcOrd="0" destOrd="0" presId="urn:microsoft.com/office/officeart/2005/8/layout/hList1"/>
    <dgm:cxn modelId="{6A5E163D-C3ED-4501-A98A-3246482FB52F}" type="presParOf" srcId="{000B1C99-4B6C-4D70-A32E-CBA1651F18D2}" destId="{C90A9034-413A-4811-8573-A13F20C38401}" srcOrd="1" destOrd="0" presId="urn:microsoft.com/office/officeart/2005/8/layout/hList1"/>
    <dgm:cxn modelId="{88ACB783-ACBE-4FE0-8DB6-69016522739B}" type="presParOf" srcId="{96F36309-F66A-483B-A95D-474308550B4B}" destId="{BEFFD5DD-B4A8-4464-8FC6-275175454021}" srcOrd="3" destOrd="0" presId="urn:microsoft.com/office/officeart/2005/8/layout/hList1"/>
    <dgm:cxn modelId="{8EBAE163-25BE-4733-8795-3884CB3CBD21}" type="presParOf" srcId="{96F36309-F66A-483B-A95D-474308550B4B}" destId="{093FBF0D-208A-4CF4-B128-500B953064D0}" srcOrd="4" destOrd="0" presId="urn:microsoft.com/office/officeart/2005/8/layout/hList1"/>
    <dgm:cxn modelId="{F1D7C127-C2B2-4B94-8802-1D51AEA6206D}" type="presParOf" srcId="{093FBF0D-208A-4CF4-B128-500B953064D0}" destId="{51439E59-E818-4917-AB38-4DB7E9D7C777}" srcOrd="0" destOrd="0" presId="urn:microsoft.com/office/officeart/2005/8/layout/hList1"/>
    <dgm:cxn modelId="{059F54A4-253C-463F-BAC7-C411D7DE9B67}" type="presParOf" srcId="{093FBF0D-208A-4CF4-B128-500B953064D0}" destId="{52BAE01E-64ED-4331-B3DB-866A42182E06}"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3074E-B08C-427B-A068-CC904C910616}">
      <dsp:nvSpPr>
        <dsp:cNvPr id="0" name=""/>
        <dsp:cNvSpPr/>
      </dsp:nvSpPr>
      <dsp:spPr>
        <a:xfrm>
          <a:off x="2565" y="7768"/>
          <a:ext cx="2501152" cy="1074545"/>
        </a:xfrm>
        <a:prstGeom prst="rect">
          <a:avLst/>
        </a:prstGeom>
        <a:solidFill>
          <a:srgbClr val="005DA2"/>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latin typeface="+mn-lt"/>
              <a:ea typeface="+mn-ea"/>
              <a:cs typeface="+mn-ea"/>
              <a:sym typeface="+mn-lt"/>
            </a:rPr>
            <a:t>危害</a:t>
          </a:r>
        </a:p>
      </dsp:txBody>
      <dsp:txXfrm>
        <a:off x="2565" y="7768"/>
        <a:ext cx="2501152" cy="1074545"/>
      </dsp:txXfrm>
    </dsp:sp>
    <dsp:sp modelId="{DBE31E63-0015-4AE0-98C8-0D974FE39D2C}">
      <dsp:nvSpPr>
        <dsp:cNvPr id="0" name=""/>
        <dsp:cNvSpPr/>
      </dsp:nvSpPr>
      <dsp:spPr>
        <a:xfrm>
          <a:off x="2565" y="1045271"/>
          <a:ext cx="2501152" cy="254736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a:latin typeface="+mn-lt"/>
              <a:ea typeface="+mn-ea"/>
              <a:cs typeface="+mn-ea"/>
              <a:sym typeface="+mn-lt"/>
            </a:rPr>
            <a:t>可能造成人员伤亡、疾病、财产损失、工作环境破坏的根源或状态。</a:t>
          </a:r>
        </a:p>
      </dsp:txBody>
      <dsp:txXfrm>
        <a:off x="2565" y="1045271"/>
        <a:ext cx="2501152" cy="2547360"/>
      </dsp:txXfrm>
    </dsp:sp>
    <dsp:sp modelId="{6115D428-0AA9-4010-AB8A-D557CC82EB6E}">
      <dsp:nvSpPr>
        <dsp:cNvPr id="0" name=""/>
        <dsp:cNvSpPr/>
      </dsp:nvSpPr>
      <dsp:spPr>
        <a:xfrm>
          <a:off x="2853879" y="7768"/>
          <a:ext cx="2501152" cy="1074545"/>
        </a:xfrm>
        <a:prstGeom prst="rect">
          <a:avLst/>
        </a:prstGeom>
        <a:solidFill>
          <a:srgbClr val="005DA2"/>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latin typeface="+mn-lt"/>
              <a:ea typeface="+mn-ea"/>
              <a:cs typeface="+mn-ea"/>
              <a:sym typeface="+mn-lt"/>
            </a:rPr>
            <a:t>危险源</a:t>
          </a:r>
        </a:p>
      </dsp:txBody>
      <dsp:txXfrm>
        <a:off x="2853879" y="7768"/>
        <a:ext cx="2501152" cy="1074545"/>
      </dsp:txXfrm>
    </dsp:sp>
    <dsp:sp modelId="{C90A9034-413A-4811-8573-A13F20C38401}">
      <dsp:nvSpPr>
        <dsp:cNvPr id="0" name=""/>
        <dsp:cNvSpPr/>
      </dsp:nvSpPr>
      <dsp:spPr>
        <a:xfrm>
          <a:off x="2853879" y="1045271"/>
          <a:ext cx="2501152" cy="254736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a:latin typeface="+mn-lt"/>
              <a:ea typeface="+mn-ea"/>
              <a:cs typeface="+mn-ea"/>
              <a:sym typeface="+mn-lt"/>
            </a:rPr>
            <a:t>危险的根源，是指可能导致人员伤亡或物质损失事故的、潜在的不安全因素</a:t>
          </a:r>
        </a:p>
      </dsp:txBody>
      <dsp:txXfrm>
        <a:off x="2853879" y="1045271"/>
        <a:ext cx="2501152" cy="2547360"/>
      </dsp:txXfrm>
    </dsp:sp>
    <dsp:sp modelId="{51439E59-E818-4917-AB38-4DB7E9D7C777}">
      <dsp:nvSpPr>
        <dsp:cNvPr id="0" name=""/>
        <dsp:cNvSpPr/>
      </dsp:nvSpPr>
      <dsp:spPr>
        <a:xfrm>
          <a:off x="5705193" y="7768"/>
          <a:ext cx="2501152" cy="1074545"/>
        </a:xfrm>
        <a:prstGeom prst="rect">
          <a:avLst/>
        </a:prstGeom>
        <a:solidFill>
          <a:srgbClr val="005DA2"/>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latin typeface="+mn-lt"/>
              <a:ea typeface="+mn-ea"/>
              <a:cs typeface="+mn-ea"/>
              <a:sym typeface="+mn-lt"/>
            </a:rPr>
            <a:t>事故</a:t>
          </a:r>
        </a:p>
      </dsp:txBody>
      <dsp:txXfrm>
        <a:off x="5705193" y="7768"/>
        <a:ext cx="2501152" cy="1074545"/>
      </dsp:txXfrm>
    </dsp:sp>
    <dsp:sp modelId="{52BAE01E-64ED-4331-B3DB-866A42182E06}">
      <dsp:nvSpPr>
        <dsp:cNvPr id="0" name=""/>
        <dsp:cNvSpPr/>
      </dsp:nvSpPr>
      <dsp:spPr>
        <a:xfrm>
          <a:off x="5705193" y="1045271"/>
          <a:ext cx="2501152" cy="254736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a:latin typeface="+mn-lt"/>
              <a:ea typeface="+mn-ea"/>
              <a:cs typeface="+mn-ea"/>
              <a:sym typeface="+mn-lt"/>
            </a:rPr>
            <a:t>指人们在实现有目的的行动过程中，由不安全的行为、动作或不安全的状态所引起的、突然发生的、与人的意志相反且事先未能预料到的意外事件。</a:t>
          </a:r>
        </a:p>
      </dsp:txBody>
      <dsp:txXfrm>
        <a:off x="5705193" y="1045271"/>
        <a:ext cx="2501152" cy="254736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pPr/>
              <a:t>2019/4/16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pPr/>
              <a:t>‹#›</a:t>
            </a:fld>
            <a:endParaRPr lang="zh-CN" altLang="en-US"/>
          </a:p>
        </p:txBody>
      </p:sp>
    </p:spTree>
    <p:extLst>
      <p:ext uri="{BB962C8B-B14F-4D97-AF65-F5344CB8AC3E}">
        <p14:creationId xmlns:p14="http://schemas.microsoft.com/office/powerpoint/2010/main" xmlns="" val="2213844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pPr/>
              <a:t>2019/4/16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pPr/>
              <a:t>‹#›</a:t>
            </a:fld>
            <a:endParaRPr lang="zh-CN" altLang="en-US"/>
          </a:p>
        </p:txBody>
      </p:sp>
    </p:spTree>
    <p:extLst>
      <p:ext uri="{BB962C8B-B14F-4D97-AF65-F5344CB8AC3E}">
        <p14:creationId xmlns:p14="http://schemas.microsoft.com/office/powerpoint/2010/main" xmlns="" val="129930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a:t>
            </a:fld>
            <a:endParaRPr lang="zh-CN" altLang="en-US"/>
          </a:p>
        </p:txBody>
      </p:sp>
    </p:spTree>
    <p:extLst>
      <p:ext uri="{BB962C8B-B14F-4D97-AF65-F5344CB8AC3E}">
        <p14:creationId xmlns:p14="http://schemas.microsoft.com/office/powerpoint/2010/main" xmlns="" val="4026197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10</a:t>
            </a:fld>
            <a:endParaRPr lang="zh-CN" altLang="en-US"/>
          </a:p>
        </p:txBody>
      </p:sp>
    </p:spTree>
    <p:extLst>
      <p:ext uri="{BB962C8B-B14F-4D97-AF65-F5344CB8AC3E}">
        <p14:creationId xmlns:p14="http://schemas.microsoft.com/office/powerpoint/2010/main" xmlns="" val="3138327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11</a:t>
            </a:fld>
            <a:endParaRPr lang="zh-CN" altLang="en-US"/>
          </a:p>
        </p:txBody>
      </p:sp>
    </p:spTree>
    <p:extLst>
      <p:ext uri="{BB962C8B-B14F-4D97-AF65-F5344CB8AC3E}">
        <p14:creationId xmlns:p14="http://schemas.microsoft.com/office/powerpoint/2010/main" xmlns="" val="2436797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12</a:t>
            </a:fld>
            <a:endParaRPr lang="zh-CN" altLang="en-US"/>
          </a:p>
        </p:txBody>
      </p:sp>
    </p:spTree>
    <p:extLst>
      <p:ext uri="{BB962C8B-B14F-4D97-AF65-F5344CB8AC3E}">
        <p14:creationId xmlns:p14="http://schemas.microsoft.com/office/powerpoint/2010/main" xmlns="" val="3138327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13</a:t>
            </a:fld>
            <a:endParaRPr lang="zh-CN" altLang="en-US"/>
          </a:p>
        </p:txBody>
      </p:sp>
    </p:spTree>
    <p:extLst>
      <p:ext uri="{BB962C8B-B14F-4D97-AF65-F5344CB8AC3E}">
        <p14:creationId xmlns:p14="http://schemas.microsoft.com/office/powerpoint/2010/main" xmlns="" val="3138327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14</a:t>
            </a:fld>
            <a:endParaRPr lang="zh-CN" altLang="en-US"/>
          </a:p>
        </p:txBody>
      </p:sp>
    </p:spTree>
    <p:extLst>
      <p:ext uri="{BB962C8B-B14F-4D97-AF65-F5344CB8AC3E}">
        <p14:creationId xmlns:p14="http://schemas.microsoft.com/office/powerpoint/2010/main" xmlns="" val="3138327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15</a:t>
            </a:fld>
            <a:endParaRPr lang="zh-CN" altLang="en-US"/>
          </a:p>
        </p:txBody>
      </p:sp>
    </p:spTree>
    <p:extLst>
      <p:ext uri="{BB962C8B-B14F-4D97-AF65-F5344CB8AC3E}">
        <p14:creationId xmlns:p14="http://schemas.microsoft.com/office/powerpoint/2010/main" xmlns="" val="2436797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16</a:t>
            </a:fld>
            <a:endParaRPr lang="zh-CN" altLang="en-US"/>
          </a:p>
        </p:txBody>
      </p:sp>
    </p:spTree>
    <p:extLst>
      <p:ext uri="{BB962C8B-B14F-4D97-AF65-F5344CB8AC3E}">
        <p14:creationId xmlns:p14="http://schemas.microsoft.com/office/powerpoint/2010/main" xmlns="" val="3138327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17</a:t>
            </a:fld>
            <a:endParaRPr lang="zh-CN" altLang="en-US"/>
          </a:p>
        </p:txBody>
      </p:sp>
    </p:spTree>
    <p:extLst>
      <p:ext uri="{BB962C8B-B14F-4D97-AF65-F5344CB8AC3E}">
        <p14:creationId xmlns:p14="http://schemas.microsoft.com/office/powerpoint/2010/main" xmlns="" val="3138327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18</a:t>
            </a:fld>
            <a:endParaRPr lang="zh-CN" altLang="en-US"/>
          </a:p>
        </p:txBody>
      </p:sp>
    </p:spTree>
    <p:extLst>
      <p:ext uri="{BB962C8B-B14F-4D97-AF65-F5344CB8AC3E}">
        <p14:creationId xmlns:p14="http://schemas.microsoft.com/office/powerpoint/2010/main" xmlns="" val="3138327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19</a:t>
            </a:fld>
            <a:endParaRPr lang="zh-CN" altLang="en-US"/>
          </a:p>
        </p:txBody>
      </p:sp>
    </p:spTree>
    <p:extLst>
      <p:ext uri="{BB962C8B-B14F-4D97-AF65-F5344CB8AC3E}">
        <p14:creationId xmlns:p14="http://schemas.microsoft.com/office/powerpoint/2010/main" xmlns="" val="2436797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a:t>
            </a:fld>
            <a:endParaRPr lang="zh-CN" altLang="en-US"/>
          </a:p>
        </p:txBody>
      </p:sp>
    </p:spTree>
    <p:extLst>
      <p:ext uri="{BB962C8B-B14F-4D97-AF65-F5344CB8AC3E}">
        <p14:creationId xmlns:p14="http://schemas.microsoft.com/office/powerpoint/2010/main" xmlns="" val="3724700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20</a:t>
            </a:fld>
            <a:endParaRPr lang="zh-CN" altLang="en-US"/>
          </a:p>
        </p:txBody>
      </p:sp>
    </p:spTree>
    <p:extLst>
      <p:ext uri="{BB962C8B-B14F-4D97-AF65-F5344CB8AC3E}">
        <p14:creationId xmlns:p14="http://schemas.microsoft.com/office/powerpoint/2010/main" xmlns="" val="3138327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21</a:t>
            </a:fld>
            <a:endParaRPr lang="zh-CN" altLang="en-US"/>
          </a:p>
        </p:txBody>
      </p:sp>
    </p:spTree>
    <p:extLst>
      <p:ext uri="{BB962C8B-B14F-4D97-AF65-F5344CB8AC3E}">
        <p14:creationId xmlns:p14="http://schemas.microsoft.com/office/powerpoint/2010/main" xmlns="" val="2436797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22</a:t>
            </a:fld>
            <a:endParaRPr lang="zh-CN" altLang="en-US"/>
          </a:p>
        </p:txBody>
      </p:sp>
    </p:spTree>
    <p:extLst>
      <p:ext uri="{BB962C8B-B14F-4D97-AF65-F5344CB8AC3E}">
        <p14:creationId xmlns:p14="http://schemas.microsoft.com/office/powerpoint/2010/main" xmlns="" val="3138327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23</a:t>
            </a:fld>
            <a:endParaRPr lang="zh-CN" altLang="en-US"/>
          </a:p>
        </p:txBody>
      </p:sp>
    </p:spTree>
    <p:extLst>
      <p:ext uri="{BB962C8B-B14F-4D97-AF65-F5344CB8AC3E}">
        <p14:creationId xmlns:p14="http://schemas.microsoft.com/office/powerpoint/2010/main" xmlns="" val="24367978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24</a:t>
            </a:fld>
            <a:endParaRPr lang="zh-CN" altLang="en-US"/>
          </a:p>
        </p:txBody>
      </p:sp>
    </p:spTree>
    <p:extLst>
      <p:ext uri="{BB962C8B-B14F-4D97-AF65-F5344CB8AC3E}">
        <p14:creationId xmlns:p14="http://schemas.microsoft.com/office/powerpoint/2010/main" xmlns="" val="31383274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25</a:t>
            </a:fld>
            <a:endParaRPr lang="zh-CN" altLang="en-US"/>
          </a:p>
        </p:txBody>
      </p:sp>
    </p:spTree>
    <p:extLst>
      <p:ext uri="{BB962C8B-B14F-4D97-AF65-F5344CB8AC3E}">
        <p14:creationId xmlns:p14="http://schemas.microsoft.com/office/powerpoint/2010/main" xmlns="" val="3138327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26</a:t>
            </a:fld>
            <a:endParaRPr lang="zh-CN" altLang="en-US"/>
          </a:p>
        </p:txBody>
      </p:sp>
    </p:spTree>
    <p:extLst>
      <p:ext uri="{BB962C8B-B14F-4D97-AF65-F5344CB8AC3E}">
        <p14:creationId xmlns:p14="http://schemas.microsoft.com/office/powerpoint/2010/main" xmlns="" val="24367978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27</a:t>
            </a:fld>
            <a:endParaRPr lang="zh-CN" altLang="en-US"/>
          </a:p>
        </p:txBody>
      </p:sp>
    </p:spTree>
    <p:extLst>
      <p:ext uri="{BB962C8B-B14F-4D97-AF65-F5344CB8AC3E}">
        <p14:creationId xmlns:p14="http://schemas.microsoft.com/office/powerpoint/2010/main" xmlns="" val="31383274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28</a:t>
            </a:fld>
            <a:endParaRPr lang="zh-CN" altLang="en-US"/>
          </a:p>
        </p:txBody>
      </p:sp>
    </p:spTree>
    <p:extLst>
      <p:ext uri="{BB962C8B-B14F-4D97-AF65-F5344CB8AC3E}">
        <p14:creationId xmlns:p14="http://schemas.microsoft.com/office/powerpoint/2010/main" xmlns="" val="3693893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a:t>
            </a:fld>
            <a:endParaRPr lang="zh-CN" altLang="en-US"/>
          </a:p>
        </p:txBody>
      </p:sp>
    </p:spTree>
    <p:extLst>
      <p:ext uri="{BB962C8B-B14F-4D97-AF65-F5344CB8AC3E}">
        <p14:creationId xmlns:p14="http://schemas.microsoft.com/office/powerpoint/2010/main" xmlns="" val="2436797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4</a:t>
            </a:fld>
            <a:endParaRPr lang="zh-CN" altLang="en-US"/>
          </a:p>
        </p:txBody>
      </p:sp>
    </p:spTree>
    <p:extLst>
      <p:ext uri="{BB962C8B-B14F-4D97-AF65-F5344CB8AC3E}">
        <p14:creationId xmlns:p14="http://schemas.microsoft.com/office/powerpoint/2010/main" xmlns="" val="3138327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5</a:t>
            </a:fld>
            <a:endParaRPr lang="zh-CN" altLang="en-US"/>
          </a:p>
        </p:txBody>
      </p:sp>
    </p:spTree>
    <p:extLst>
      <p:ext uri="{BB962C8B-B14F-4D97-AF65-F5344CB8AC3E}">
        <p14:creationId xmlns:p14="http://schemas.microsoft.com/office/powerpoint/2010/main" xmlns="" val="3138327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6</a:t>
            </a:fld>
            <a:endParaRPr lang="zh-CN" altLang="en-US"/>
          </a:p>
        </p:txBody>
      </p:sp>
    </p:spTree>
    <p:extLst>
      <p:ext uri="{BB962C8B-B14F-4D97-AF65-F5344CB8AC3E}">
        <p14:creationId xmlns:p14="http://schemas.microsoft.com/office/powerpoint/2010/main" xmlns="" val="3138327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7</a:t>
            </a:fld>
            <a:endParaRPr lang="zh-CN" altLang="en-US"/>
          </a:p>
        </p:txBody>
      </p:sp>
    </p:spTree>
    <p:extLst>
      <p:ext uri="{BB962C8B-B14F-4D97-AF65-F5344CB8AC3E}">
        <p14:creationId xmlns:p14="http://schemas.microsoft.com/office/powerpoint/2010/main" xmlns="" val="3138327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8</a:t>
            </a:fld>
            <a:endParaRPr lang="zh-CN" altLang="en-US"/>
          </a:p>
        </p:txBody>
      </p:sp>
    </p:spTree>
    <p:extLst>
      <p:ext uri="{BB962C8B-B14F-4D97-AF65-F5344CB8AC3E}">
        <p14:creationId xmlns:p14="http://schemas.microsoft.com/office/powerpoint/2010/main" xmlns="" val="3138327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9</a:t>
            </a:fld>
            <a:endParaRPr lang="zh-CN" altLang="en-US"/>
          </a:p>
        </p:txBody>
      </p:sp>
    </p:spTree>
    <p:extLst>
      <p:ext uri="{BB962C8B-B14F-4D97-AF65-F5344CB8AC3E}">
        <p14:creationId xmlns:p14="http://schemas.microsoft.com/office/powerpoint/2010/main" xmlns="" val="2436797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advClick="0" advTm="2000">
        <p:random/>
      </p:transition>
    </mc:Choice>
    <mc:Fallback>
      <p:transition spd="slow" advClick="0"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2019/4/16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advClick="0" advTm="2000">
        <p:random/>
      </p:transition>
    </mc:Choice>
    <mc:Fallback>
      <p:transition spd="slow" advClick="0"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2019/4/16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advClick="0" advTm="2000">
        <p:random/>
      </p:transition>
    </mc:Choice>
    <mc:Fallback>
      <p:transition spd="slow" advClick="0" advTm="2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advClick="0" advTm="2000">
        <p:random/>
      </p:transition>
    </mc:Choice>
    <mc:Fallback>
      <p:transition spd="slow" advClick="0" advTm="2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advClick="0" advTm="2000">
        <p:random/>
      </p:transition>
    </mc:Choice>
    <mc:Fallback>
      <p:transition spd="slow" advClick="0"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矩形 1"/>
          <p:cNvSpPr/>
          <p:nvPr userDrawn="1"/>
        </p:nvSpPr>
        <p:spPr>
          <a:xfrm>
            <a:off x="0" y="0"/>
            <a:ext cx="9144000" cy="611327"/>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Group 7"/>
          <p:cNvGrpSpPr>
            <a:grpSpLocks/>
          </p:cNvGrpSpPr>
          <p:nvPr userDrawn="1"/>
        </p:nvGrpSpPr>
        <p:grpSpPr bwMode="auto">
          <a:xfrm>
            <a:off x="251520" y="195486"/>
            <a:ext cx="390372" cy="205979"/>
            <a:chOff x="0" y="0"/>
            <a:chExt cx="1041399" cy="549275"/>
          </a:xfrm>
        </p:grpSpPr>
        <p:sp>
          <p:nvSpPr>
            <p:cNvPr id="13" name="Freeform 16"/>
            <p:cNvSpPr>
              <a:spLocks/>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4" name="Freeform 17"/>
            <p:cNvSpPr>
              <a:spLocks/>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5" name="Freeform 18"/>
            <p:cNvSpPr>
              <a:spLocks/>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sp>
        <p:nvSpPr>
          <p:cNvPr id="9" name="矩形 8"/>
          <p:cNvSpPr/>
          <p:nvPr userDrawn="1"/>
        </p:nvSpPr>
        <p:spPr>
          <a:xfrm>
            <a:off x="0" y="4731990"/>
            <a:ext cx="7668344" cy="41151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8658200" y="4731990"/>
            <a:ext cx="485800" cy="41151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userDrawn="1"/>
        </p:nvSpPr>
        <p:spPr>
          <a:xfrm>
            <a:off x="7647684" y="4719612"/>
            <a:ext cx="1061316" cy="461665"/>
          </a:xfrm>
          <a:prstGeom prst="rect">
            <a:avLst/>
          </a:prstGeom>
          <a:noFill/>
        </p:spPr>
        <p:txBody>
          <a:bodyPr wrap="none" rtlCol="0">
            <a:spAutoFit/>
          </a:bodyPr>
          <a:lstStyle/>
          <a:p>
            <a:r>
              <a:rPr lang="en-US" altLang="zh-CN" sz="2400" dirty="0">
                <a:solidFill>
                  <a:srgbClr val="005DA2"/>
                </a:solidFill>
                <a:latin typeface="微软雅黑" panose="020B0503020204020204" pitchFamily="34" charset="-122"/>
                <a:ea typeface="微软雅黑" panose="020B0503020204020204" pitchFamily="34" charset="-122"/>
              </a:rPr>
              <a:t>LOGO</a:t>
            </a:r>
            <a:endParaRPr lang="zh-CN" altLang="en-US" sz="2400" dirty="0">
              <a:solidFill>
                <a:srgbClr val="005DA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83114887"/>
      </p:ext>
    </p:extLst>
  </p:cSld>
  <p:clrMapOvr>
    <a:masterClrMapping/>
  </p:clrMapOvr>
  <mc:AlternateContent xmlns:mc="http://schemas.openxmlformats.org/markup-compatibility/2006">
    <mc:Choice xmlns:p14="http://schemas.microsoft.com/office/powerpoint/2010/main" xmlns="" Requires="p14">
      <p:transition spd="slow" p14:dur="1500" advClick="0" advTm="2000">
        <p:random/>
      </p:transition>
    </mc:Choice>
    <mc:Fallback>
      <p:transition spd="slow" advClick="0"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45121283"/>
      </p:ext>
    </p:extLst>
  </p:cSld>
  <p:clrMapOvr>
    <a:masterClrMapping/>
  </p:clrMapOvr>
  <mc:AlternateContent xmlns:mc="http://schemas.openxmlformats.org/markup-compatibility/2006">
    <mc:Choice xmlns:p14="http://schemas.microsoft.com/office/powerpoint/2010/main" xmlns="" Requires="p14">
      <p:transition spd="slow" p14:dur="1500" advClick="0" advTm="2000">
        <p:random/>
      </p:transition>
    </mc:Choice>
    <mc:Fallback>
      <p:transition spd="slow" advClick="0"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advClick="0" advTm="2000">
        <p:random/>
      </p:transition>
    </mc:Choice>
    <mc:Fallback>
      <p:transition spd="slow" advClick="0"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2019/4/16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advClick="0" advTm="2000">
        <p:random/>
      </p:transition>
    </mc:Choice>
    <mc:Fallback>
      <p:transition spd="slow" advClick="0"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2019/4/16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advClick="0" advTm="2000">
        <p:random/>
      </p:transition>
    </mc:Choice>
    <mc:Fallback>
      <p:transition spd="slow" advClick="0"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2019/4/16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advClick="0" advTm="2000">
        <p:random/>
      </p:transition>
    </mc:Choice>
    <mc:Fallback>
      <p:transition spd="slow" advClick="0"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2019/4/16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advClick="0" advTm="2000">
        <p:random/>
      </p:transition>
    </mc:Choice>
    <mc:Fallback>
      <p:transition spd="slow" advClick="0" advTm="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2019/4/16</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mc:AlternateContent xmlns:mc="http://schemas.openxmlformats.org/markup-compatibility/2006">
    <mc:Choice xmlns:p14="http://schemas.microsoft.com/office/powerpoint/2010/main" xmlns="" Requires="p14">
      <p:transition spd="slow" p14:dur="1500" advClick="0" advTm="2000">
        <p:random/>
      </p:transition>
    </mc:Choice>
    <mc:Fallback>
      <p:transition spd="slow" advClick="0" advTm="200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shangwuppt.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4355976" y="14629"/>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cs typeface="+mn-ea"/>
                <a:sym typeface="+mn-lt"/>
              </a:rPr>
              <a:t>PPT</a:t>
            </a:r>
            <a:r>
              <a:rPr kumimoji="0" lang="zh-CN" altLang="en-US" sz="100" b="0" i="0" u="none" strike="noStrike" kern="0" cap="none" spc="0" normalizeH="0" baseline="0" noProof="0" dirty="0">
                <a:ln>
                  <a:noFill/>
                </a:ln>
                <a:solidFill>
                  <a:sysClr val="window" lastClr="FFFFFF"/>
                </a:solidFill>
                <a:effectLst/>
                <a:uLnTx/>
                <a:uFillTx/>
                <a:cs typeface="+mn-ea"/>
                <a:sym typeface="+mn-lt"/>
              </a:rPr>
              <a:t>模板下载：</a:t>
            </a:r>
            <a:r>
              <a:rPr kumimoji="0" lang="en-US" altLang="zh-CN" sz="100" b="0" i="0" u="none" strike="noStrike" kern="0" cap="none" spc="0" normalizeH="0" baseline="0" noProof="0" dirty="0">
                <a:ln>
                  <a:noFill/>
                </a:ln>
                <a:solidFill>
                  <a:sysClr val="window" lastClr="FFFFFF"/>
                </a:solidFill>
                <a:effectLst/>
                <a:uLnTx/>
                <a:uFillTx/>
                <a:cs typeface="+mn-ea"/>
                <a:sym typeface="+mn-lt"/>
              </a:rPr>
              <a:t>www.1ppt.com/moban/     </a:t>
            </a:r>
            <a:r>
              <a:rPr kumimoji="0" lang="zh-CN" altLang="en-US" sz="100" b="0" i="0" u="none" strike="noStrike" kern="0" cap="none" spc="0" normalizeH="0" baseline="0" noProof="0" dirty="0">
                <a:ln>
                  <a:noFill/>
                </a:ln>
                <a:solidFill>
                  <a:sysClr val="window" lastClr="FFFFFF"/>
                </a:solidFill>
                <a:effectLst/>
                <a:uLnTx/>
                <a:uFillTx/>
                <a:cs typeface="+mn-ea"/>
                <a:sym typeface="+mn-lt"/>
              </a:rPr>
              <a:t>行业</a:t>
            </a:r>
            <a:r>
              <a:rPr kumimoji="0" lang="en-US" altLang="zh-CN" sz="100" b="0" i="0" u="none" strike="noStrike" kern="0" cap="none" spc="0" normalizeH="0" baseline="0" noProof="0" dirty="0">
                <a:ln>
                  <a:noFill/>
                </a:ln>
                <a:solidFill>
                  <a:sysClr val="window" lastClr="FFFFFF"/>
                </a:solidFill>
                <a:effectLst/>
                <a:uLnTx/>
                <a:uFillTx/>
                <a:cs typeface="+mn-ea"/>
                <a:sym typeface="+mn-lt"/>
              </a:rPr>
              <a:t>PPT</a:t>
            </a:r>
            <a:r>
              <a:rPr kumimoji="0" lang="zh-CN" altLang="en-US" sz="100" b="0" i="0" u="none" strike="noStrike" kern="0" cap="none" spc="0" normalizeH="0" baseline="0" noProof="0" dirty="0">
                <a:ln>
                  <a:noFill/>
                </a:ln>
                <a:solidFill>
                  <a:sysClr val="window" lastClr="FFFFFF"/>
                </a:solidFill>
                <a:effectLst/>
                <a:uLnTx/>
                <a:uFillTx/>
                <a:cs typeface="+mn-ea"/>
                <a:sym typeface="+mn-lt"/>
              </a:rPr>
              <a:t>模板：</a:t>
            </a:r>
            <a:r>
              <a:rPr kumimoji="0" lang="en-US" altLang="zh-CN" sz="100" b="0" i="0" u="none" strike="noStrike" kern="0" cap="none" spc="0" normalizeH="0" baseline="0" noProof="0" dirty="0">
                <a:ln>
                  <a:noFill/>
                </a:ln>
                <a:solidFill>
                  <a:sysClr val="window" lastClr="FFFFFF"/>
                </a:solidFill>
                <a:effectLst/>
                <a:uLnTx/>
                <a:uFillTx/>
                <a:cs typeface="+mn-ea"/>
                <a:sym typeface="+mn-lt"/>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cs typeface="+mn-ea"/>
                <a:sym typeface="+mn-lt"/>
              </a:rPr>
              <a:t>节日</a:t>
            </a:r>
            <a:r>
              <a:rPr kumimoji="0" lang="en-US" altLang="zh-CN" sz="100" b="0" i="0" u="none" strike="noStrike" kern="0" cap="none" spc="0" normalizeH="0" baseline="0" noProof="0" dirty="0">
                <a:ln>
                  <a:noFill/>
                </a:ln>
                <a:solidFill>
                  <a:sysClr val="window" lastClr="FFFFFF"/>
                </a:solidFill>
                <a:effectLst/>
                <a:uLnTx/>
                <a:uFillTx/>
                <a:cs typeface="+mn-ea"/>
                <a:sym typeface="+mn-lt"/>
              </a:rPr>
              <a:t>PPT</a:t>
            </a:r>
            <a:r>
              <a:rPr kumimoji="0" lang="zh-CN" altLang="en-US" sz="100" b="0" i="0" u="none" strike="noStrike" kern="0" cap="none" spc="0" normalizeH="0" baseline="0" noProof="0" dirty="0">
                <a:ln>
                  <a:noFill/>
                </a:ln>
                <a:solidFill>
                  <a:sysClr val="window" lastClr="FFFFFF"/>
                </a:solidFill>
                <a:effectLst/>
                <a:uLnTx/>
                <a:uFillTx/>
                <a:cs typeface="+mn-ea"/>
                <a:sym typeface="+mn-lt"/>
              </a:rPr>
              <a:t>模板：</a:t>
            </a:r>
            <a:r>
              <a:rPr kumimoji="0" lang="en-US" altLang="zh-CN" sz="100" b="0" i="0" u="none" strike="noStrike" kern="0" cap="none" spc="0" normalizeH="0" baseline="0" noProof="0" dirty="0">
                <a:ln>
                  <a:noFill/>
                </a:ln>
                <a:solidFill>
                  <a:sysClr val="window" lastClr="FFFFFF"/>
                </a:solidFill>
                <a:effectLst/>
                <a:uLnTx/>
                <a:uFillTx/>
                <a:cs typeface="+mn-ea"/>
                <a:sym typeface="+mn-lt"/>
              </a:rPr>
              <a:t>www.1ppt.com/jieri/           PPT</a:t>
            </a:r>
            <a:r>
              <a:rPr kumimoji="0" lang="zh-CN" altLang="en-US" sz="100" b="0" i="0" u="none" strike="noStrike" kern="0" cap="none" spc="0" normalizeH="0" baseline="0" noProof="0" dirty="0">
                <a:ln>
                  <a:noFill/>
                </a:ln>
                <a:solidFill>
                  <a:sysClr val="window" lastClr="FFFFFF"/>
                </a:solidFill>
                <a:effectLst/>
                <a:uLnTx/>
                <a:uFillTx/>
                <a:cs typeface="+mn-ea"/>
                <a:sym typeface="+mn-lt"/>
              </a:rPr>
              <a:t>素材下载：</a:t>
            </a:r>
            <a:r>
              <a:rPr kumimoji="0" lang="en-US" altLang="zh-CN" sz="100" b="0" i="0" u="none" strike="noStrike" kern="0" cap="none" spc="0" normalizeH="0" baseline="0" noProof="0" dirty="0">
                <a:ln>
                  <a:noFill/>
                </a:ln>
                <a:solidFill>
                  <a:sysClr val="window" lastClr="FFFFFF"/>
                </a:solidFill>
                <a:effectLst/>
                <a:uLnTx/>
                <a:uFillTx/>
                <a:cs typeface="+mn-ea"/>
                <a:sym typeface="+mn-lt"/>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cs typeface="+mn-ea"/>
                <a:sym typeface="+mn-lt"/>
              </a:rPr>
              <a:t>PPT</a:t>
            </a:r>
            <a:r>
              <a:rPr kumimoji="0" lang="zh-CN" altLang="en-US" sz="100" b="0" i="0" u="none" strike="noStrike" kern="0" cap="none" spc="0" normalizeH="0" baseline="0" noProof="0" dirty="0">
                <a:ln>
                  <a:noFill/>
                </a:ln>
                <a:solidFill>
                  <a:sysClr val="window" lastClr="FFFFFF"/>
                </a:solidFill>
                <a:effectLst/>
                <a:uLnTx/>
                <a:uFillTx/>
                <a:cs typeface="+mn-ea"/>
                <a:sym typeface="+mn-lt"/>
              </a:rPr>
              <a:t>背景图片：</a:t>
            </a:r>
            <a:r>
              <a:rPr kumimoji="0" lang="en-US" altLang="zh-CN" sz="100" b="0" i="0" u="none" strike="noStrike" kern="0" cap="none" spc="0" normalizeH="0" baseline="0" noProof="0" dirty="0">
                <a:ln>
                  <a:noFill/>
                </a:ln>
                <a:solidFill>
                  <a:sysClr val="window" lastClr="FFFFFF"/>
                </a:solidFill>
                <a:effectLst/>
                <a:uLnTx/>
                <a:uFillTx/>
                <a:cs typeface="+mn-ea"/>
                <a:sym typeface="+mn-lt"/>
              </a:rPr>
              <a:t>www.1ppt.com/beijing/      PPT</a:t>
            </a:r>
            <a:r>
              <a:rPr kumimoji="0" lang="zh-CN" altLang="en-US" sz="100" b="0" i="0" u="none" strike="noStrike" kern="0" cap="none" spc="0" normalizeH="0" baseline="0" noProof="0" dirty="0">
                <a:ln>
                  <a:noFill/>
                </a:ln>
                <a:solidFill>
                  <a:sysClr val="window" lastClr="FFFFFF"/>
                </a:solidFill>
                <a:effectLst/>
                <a:uLnTx/>
                <a:uFillTx/>
                <a:cs typeface="+mn-ea"/>
                <a:sym typeface="+mn-lt"/>
              </a:rPr>
              <a:t>图表下载：</a:t>
            </a:r>
            <a:r>
              <a:rPr kumimoji="0" lang="en-US" altLang="zh-CN" sz="100" b="0" i="0" u="none" strike="noStrike" kern="0" cap="none" spc="0" normalizeH="0" baseline="0" noProof="0" dirty="0">
                <a:ln>
                  <a:noFill/>
                </a:ln>
                <a:solidFill>
                  <a:sysClr val="window" lastClr="FFFFFF"/>
                </a:solidFill>
                <a:effectLst/>
                <a:uLnTx/>
                <a:uFillTx/>
                <a:cs typeface="+mn-ea"/>
                <a:sym typeface="+mn-lt"/>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cs typeface="+mn-ea"/>
                <a:sym typeface="+mn-lt"/>
              </a:rPr>
              <a:t>优秀</a:t>
            </a:r>
            <a:r>
              <a:rPr kumimoji="0" lang="en-US" altLang="zh-CN" sz="100" b="0" i="0" u="none" strike="noStrike" kern="0" cap="none" spc="0" normalizeH="0" baseline="0" noProof="0" dirty="0">
                <a:ln>
                  <a:noFill/>
                </a:ln>
                <a:solidFill>
                  <a:sysClr val="window" lastClr="FFFFFF"/>
                </a:solidFill>
                <a:effectLst/>
                <a:uLnTx/>
                <a:uFillTx/>
                <a:cs typeface="+mn-ea"/>
                <a:sym typeface="+mn-lt"/>
              </a:rPr>
              <a:t>PPT</a:t>
            </a:r>
            <a:r>
              <a:rPr kumimoji="0" lang="zh-CN" altLang="en-US" sz="100" b="0" i="0" u="none" strike="noStrike" kern="0" cap="none" spc="0" normalizeH="0" baseline="0" noProof="0" dirty="0">
                <a:ln>
                  <a:noFill/>
                </a:ln>
                <a:solidFill>
                  <a:sysClr val="window" lastClr="FFFFFF"/>
                </a:solidFill>
                <a:effectLst/>
                <a:uLnTx/>
                <a:uFillTx/>
                <a:cs typeface="+mn-ea"/>
                <a:sym typeface="+mn-lt"/>
              </a:rPr>
              <a:t>下载：</a:t>
            </a:r>
            <a:r>
              <a:rPr kumimoji="0" lang="en-US" altLang="zh-CN" sz="100" b="0" i="0" u="none" strike="noStrike" kern="0" cap="none" spc="0" normalizeH="0" baseline="0" noProof="0" dirty="0">
                <a:ln>
                  <a:noFill/>
                </a:ln>
                <a:solidFill>
                  <a:sysClr val="window" lastClr="FFFFFF"/>
                </a:solidFill>
                <a:effectLst/>
                <a:uLnTx/>
                <a:uFillTx/>
                <a:cs typeface="+mn-ea"/>
                <a:sym typeface="+mn-lt"/>
              </a:rPr>
              <a:t>www.1ppt.com/xiazai/        PPT</a:t>
            </a:r>
            <a:r>
              <a:rPr kumimoji="0" lang="zh-CN" altLang="en-US" sz="100" b="0" i="0" u="none" strike="noStrike" kern="0" cap="none" spc="0" normalizeH="0" baseline="0" noProof="0" dirty="0">
                <a:ln>
                  <a:noFill/>
                </a:ln>
                <a:solidFill>
                  <a:sysClr val="window" lastClr="FFFFFF"/>
                </a:solidFill>
                <a:effectLst/>
                <a:uLnTx/>
                <a:uFillTx/>
                <a:cs typeface="+mn-ea"/>
                <a:sym typeface="+mn-lt"/>
              </a:rPr>
              <a:t>教程： </a:t>
            </a:r>
            <a:r>
              <a:rPr kumimoji="0" lang="en-US" altLang="zh-CN" sz="100" b="0" i="0" u="none" strike="noStrike" kern="0" cap="none" spc="0" normalizeH="0" baseline="0" noProof="0" dirty="0">
                <a:ln>
                  <a:noFill/>
                </a:ln>
                <a:solidFill>
                  <a:sysClr val="window" lastClr="FFFFFF"/>
                </a:solidFill>
                <a:effectLst/>
                <a:uLnTx/>
                <a:uFillTx/>
                <a:cs typeface="+mn-ea"/>
                <a:sym typeface="+mn-lt"/>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cs typeface="+mn-ea"/>
                <a:sym typeface="+mn-lt"/>
              </a:rPr>
              <a:t>Word</a:t>
            </a:r>
            <a:r>
              <a:rPr kumimoji="0" lang="zh-CN" altLang="en-US" sz="100" b="0" i="0" u="none" strike="noStrike" kern="0" cap="none" spc="0" normalizeH="0" baseline="0" noProof="0" dirty="0">
                <a:ln>
                  <a:noFill/>
                </a:ln>
                <a:solidFill>
                  <a:sysClr val="window" lastClr="FFFFFF"/>
                </a:solidFill>
                <a:effectLst/>
                <a:uLnTx/>
                <a:uFillTx/>
                <a:cs typeface="+mn-ea"/>
                <a:sym typeface="+mn-lt"/>
              </a:rPr>
              <a:t>教程： </a:t>
            </a:r>
            <a:r>
              <a:rPr kumimoji="0" lang="en-US" altLang="zh-CN" sz="100" b="0" i="0" u="none" strike="noStrike" kern="0" cap="none" spc="0" normalizeH="0" baseline="0" noProof="0" dirty="0">
                <a:ln>
                  <a:noFill/>
                </a:ln>
                <a:solidFill>
                  <a:sysClr val="window" lastClr="FFFFFF"/>
                </a:solidFill>
                <a:effectLst/>
                <a:uLnTx/>
                <a:uFillTx/>
                <a:cs typeface="+mn-ea"/>
                <a:sym typeface="+mn-lt"/>
              </a:rPr>
              <a:t>www.1ppt.com/word/              Excel</a:t>
            </a:r>
            <a:r>
              <a:rPr kumimoji="0" lang="zh-CN" altLang="en-US" sz="100" b="0" i="0" u="none" strike="noStrike" kern="0" cap="none" spc="0" normalizeH="0" baseline="0" noProof="0" dirty="0">
                <a:ln>
                  <a:noFill/>
                </a:ln>
                <a:solidFill>
                  <a:sysClr val="window" lastClr="FFFFFF"/>
                </a:solidFill>
                <a:effectLst/>
                <a:uLnTx/>
                <a:uFillTx/>
                <a:cs typeface="+mn-ea"/>
                <a:sym typeface="+mn-lt"/>
              </a:rPr>
              <a:t>教程：</a:t>
            </a:r>
            <a:r>
              <a:rPr kumimoji="0" lang="en-US" altLang="zh-CN" sz="100" b="0" i="0" u="none" strike="noStrike" kern="0" cap="none" spc="0" normalizeH="0" baseline="0" noProof="0" dirty="0">
                <a:ln>
                  <a:noFill/>
                </a:ln>
                <a:solidFill>
                  <a:sysClr val="window" lastClr="FFFFFF"/>
                </a:solidFill>
                <a:effectLst/>
                <a:uLnTx/>
                <a:uFillTx/>
                <a:cs typeface="+mn-ea"/>
                <a:sym typeface="+mn-lt"/>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cs typeface="+mn-ea"/>
                <a:sym typeface="+mn-lt"/>
              </a:rPr>
              <a:t>资料下载：</a:t>
            </a:r>
            <a:r>
              <a:rPr kumimoji="0" lang="en-US" altLang="zh-CN" sz="100" b="0" i="0" u="none" strike="noStrike" kern="0" cap="none" spc="0" normalizeH="0" baseline="0" noProof="0" dirty="0">
                <a:ln>
                  <a:noFill/>
                </a:ln>
                <a:solidFill>
                  <a:sysClr val="window" lastClr="FFFFFF"/>
                </a:solidFill>
                <a:effectLst/>
                <a:uLnTx/>
                <a:uFillTx/>
                <a:cs typeface="+mn-ea"/>
                <a:sym typeface="+mn-lt"/>
              </a:rPr>
              <a:t>www.1ppt.com/ziliao/                PPT</a:t>
            </a:r>
            <a:r>
              <a:rPr kumimoji="0" lang="zh-CN" altLang="en-US" sz="100" b="0" i="0" u="none" strike="noStrike" kern="0" cap="none" spc="0" normalizeH="0" baseline="0" noProof="0" dirty="0">
                <a:ln>
                  <a:noFill/>
                </a:ln>
                <a:solidFill>
                  <a:sysClr val="window" lastClr="FFFFFF"/>
                </a:solidFill>
                <a:effectLst/>
                <a:uLnTx/>
                <a:uFillTx/>
                <a:cs typeface="+mn-ea"/>
                <a:sym typeface="+mn-lt"/>
              </a:rPr>
              <a:t>课件下载：</a:t>
            </a:r>
            <a:r>
              <a:rPr kumimoji="0" lang="en-US" altLang="zh-CN" sz="100" b="0" i="0" u="none" strike="noStrike" kern="0" cap="none" spc="0" normalizeH="0" baseline="0" noProof="0" dirty="0">
                <a:ln>
                  <a:noFill/>
                </a:ln>
                <a:solidFill>
                  <a:sysClr val="window" lastClr="FFFFFF"/>
                </a:solidFill>
                <a:effectLst/>
                <a:uLnTx/>
                <a:uFillTx/>
                <a:cs typeface="+mn-ea"/>
                <a:sym typeface="+mn-lt"/>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cs typeface="+mn-ea"/>
                <a:sym typeface="+mn-lt"/>
              </a:rPr>
              <a:t>范文下载：</a:t>
            </a:r>
            <a:r>
              <a:rPr kumimoji="0" lang="en-US" altLang="zh-CN" sz="100" b="0" i="0" u="none" strike="noStrike" kern="0" cap="none" spc="0" normalizeH="0" baseline="0" noProof="0" dirty="0">
                <a:ln>
                  <a:noFill/>
                </a:ln>
                <a:solidFill>
                  <a:sysClr val="window" lastClr="FFFFFF"/>
                </a:solidFill>
                <a:effectLst/>
                <a:uLnTx/>
                <a:uFillTx/>
                <a:cs typeface="+mn-ea"/>
                <a:sym typeface="+mn-lt"/>
              </a:rPr>
              <a:t>www.1ppt.com/fanwen/             </a:t>
            </a:r>
            <a:r>
              <a:rPr kumimoji="0" lang="zh-CN" altLang="en-US" sz="100" b="0" i="0" u="none" strike="noStrike" kern="0" cap="none" spc="0" normalizeH="0" baseline="0" noProof="0" dirty="0">
                <a:ln>
                  <a:noFill/>
                </a:ln>
                <a:solidFill>
                  <a:sysClr val="window" lastClr="FFFFFF"/>
                </a:solidFill>
                <a:effectLst/>
                <a:uLnTx/>
                <a:uFillTx/>
                <a:cs typeface="+mn-ea"/>
                <a:sym typeface="+mn-lt"/>
              </a:rPr>
              <a:t>试卷下载：</a:t>
            </a:r>
            <a:r>
              <a:rPr kumimoji="0" lang="en-US" altLang="zh-CN" sz="100" b="0" i="0" u="none" strike="noStrike" kern="0" cap="none" spc="0" normalizeH="0" baseline="0" noProof="0" dirty="0">
                <a:ln>
                  <a:noFill/>
                </a:ln>
                <a:solidFill>
                  <a:sysClr val="window" lastClr="FFFFFF"/>
                </a:solidFill>
                <a:effectLst/>
                <a:uLnTx/>
                <a:uFillTx/>
                <a:cs typeface="+mn-ea"/>
                <a:sym typeface="+mn-lt"/>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cs typeface="+mn-ea"/>
                <a:sym typeface="+mn-lt"/>
              </a:rPr>
              <a:t>教案下载：</a:t>
            </a:r>
            <a:r>
              <a:rPr kumimoji="0" lang="en-US" altLang="zh-CN" sz="100" b="0" i="0" u="none" strike="noStrike" kern="0" cap="none" spc="0" normalizeH="0" baseline="0" noProof="0" dirty="0">
                <a:ln>
                  <a:noFill/>
                </a:ln>
                <a:solidFill>
                  <a:sysClr val="window" lastClr="FFFFFF"/>
                </a:solidFill>
                <a:effectLst/>
                <a:uLnTx/>
                <a:uFillTx/>
                <a:cs typeface="+mn-ea"/>
                <a:sym typeface="+mn-lt"/>
              </a:rPr>
              <a:t>www.1ppt.com/jiaoan/        PPT</a:t>
            </a:r>
            <a:r>
              <a:rPr kumimoji="0" lang="zh-CN" altLang="en-US" sz="100" b="0" i="0" u="none" strike="noStrike" kern="0" cap="none" spc="0" normalizeH="0" baseline="0" noProof="0" dirty="0">
                <a:ln>
                  <a:noFill/>
                </a:ln>
                <a:solidFill>
                  <a:sysClr val="window" lastClr="FFFFFF"/>
                </a:solidFill>
                <a:effectLst/>
                <a:uLnTx/>
                <a:uFillTx/>
                <a:cs typeface="+mn-ea"/>
                <a:sym typeface="+mn-lt"/>
              </a:rPr>
              <a:t>论坛：</a:t>
            </a:r>
            <a:r>
              <a:rPr kumimoji="0" lang="en-US" altLang="zh-CN" sz="100" b="0" i="0" u="none" strike="noStrike" kern="0" cap="none" spc="0" normalizeH="0" baseline="0" noProof="0" dirty="0">
                <a:ln>
                  <a:noFill/>
                </a:ln>
                <a:solidFill>
                  <a:sysClr val="window" lastClr="FFFFFF"/>
                </a:solidFill>
                <a:effectLst/>
                <a:uLnTx/>
                <a:uFillTx/>
                <a:cs typeface="+mn-ea"/>
                <a:sym typeface="+mn-lt"/>
              </a:rPr>
              <a:t>www.1ppt.cn</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cs typeface="+mn-ea"/>
                <a:sym typeface="+mn-lt"/>
              </a:rPr>
              <a:t> </a:t>
            </a:r>
            <a:endParaRPr kumimoji="0" lang="zh-CN" altLang="en-US" sz="100" b="0" i="0" u="none" strike="noStrike" kern="0" cap="none" spc="0" normalizeH="0" baseline="0" noProof="0" dirty="0">
              <a:ln>
                <a:noFill/>
              </a:ln>
              <a:solidFill>
                <a:sysClr val="window" lastClr="FFFFFF"/>
              </a:solidFill>
              <a:effectLst/>
              <a:uLnTx/>
              <a:uFillTx/>
              <a:cs typeface="+mn-ea"/>
              <a:sym typeface="+mn-lt"/>
            </a:endParaRPr>
          </a:p>
        </p:txBody>
      </p:sp>
      <p:sp>
        <p:nvSpPr>
          <p:cNvPr id="3" name="矩形 2"/>
          <p:cNvSpPr/>
          <p:nvPr/>
        </p:nvSpPr>
        <p:spPr>
          <a:xfrm>
            <a:off x="0" y="0"/>
            <a:ext cx="9144000" cy="3174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Rectangle 3"/>
          <p:cNvSpPr txBox="1">
            <a:spLocks noChangeArrowheads="1"/>
          </p:cNvSpPr>
          <p:nvPr/>
        </p:nvSpPr>
        <p:spPr>
          <a:xfrm>
            <a:off x="373063" y="1710563"/>
            <a:ext cx="8242327" cy="5024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7000"/>
              </a:lnSpc>
            </a:pPr>
            <a:r>
              <a:rPr lang="zh-CN" altLang="en-US" sz="4800" b="1" dirty="0" smtClean="0">
                <a:solidFill>
                  <a:schemeClr val="bg1"/>
                </a:solidFill>
                <a:latin typeface="+mn-lt"/>
                <a:ea typeface="+mn-ea"/>
                <a:cs typeface="+mn-ea"/>
                <a:sym typeface="+mn-lt"/>
              </a:rPr>
              <a:t>           发挥司法职能作用</a:t>
            </a:r>
            <a:endParaRPr lang="en-US" altLang="zh-CN" sz="4800" b="1" dirty="0" smtClean="0">
              <a:solidFill>
                <a:schemeClr val="bg1"/>
              </a:solidFill>
              <a:latin typeface="+mn-lt"/>
              <a:ea typeface="+mn-ea"/>
              <a:cs typeface="+mn-ea"/>
              <a:sym typeface="+mn-lt"/>
            </a:endParaRPr>
          </a:p>
          <a:p>
            <a:pPr algn="r">
              <a:lnSpc>
                <a:spcPts val="7000"/>
              </a:lnSpc>
            </a:pPr>
            <a:r>
              <a:rPr lang="zh-CN" altLang="en-US" sz="4800" b="1" dirty="0" smtClean="0">
                <a:solidFill>
                  <a:schemeClr val="bg1"/>
                </a:solidFill>
                <a:latin typeface="+mn-lt"/>
                <a:ea typeface="+mn-ea"/>
                <a:cs typeface="+mn-ea"/>
                <a:sym typeface="+mn-lt"/>
              </a:rPr>
              <a:t>激发黄冈建筑市场主体活力</a:t>
            </a:r>
            <a:endParaRPr lang="zh-CN" altLang="en-US" sz="4800" b="1" dirty="0">
              <a:solidFill>
                <a:schemeClr val="bg1"/>
              </a:solidFill>
              <a:latin typeface="+mn-lt"/>
              <a:ea typeface="+mn-ea"/>
              <a:cs typeface="+mn-ea"/>
              <a:sym typeface="+mn-lt"/>
            </a:endParaRPr>
          </a:p>
        </p:txBody>
      </p:sp>
      <p:sp>
        <p:nvSpPr>
          <p:cNvPr id="44" name="Rectangle 4"/>
          <p:cNvSpPr txBox="1">
            <a:spLocks noChangeArrowheads="1"/>
          </p:cNvSpPr>
          <p:nvPr/>
        </p:nvSpPr>
        <p:spPr>
          <a:xfrm>
            <a:off x="3143241" y="2714626"/>
            <a:ext cx="2786082" cy="35719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endParaRPr lang="en-US" altLang="zh-CN" sz="1600" dirty="0" smtClean="0">
              <a:solidFill>
                <a:schemeClr val="bg1"/>
              </a:solidFill>
              <a:cs typeface="+mn-ea"/>
              <a:sym typeface="+mn-lt"/>
            </a:endParaRPr>
          </a:p>
          <a:p>
            <a:pPr marL="0" indent="0" algn="r">
              <a:buNone/>
            </a:pPr>
            <a:endParaRPr lang="en-US" altLang="zh-CN" sz="1600" dirty="0" smtClean="0">
              <a:solidFill>
                <a:schemeClr val="bg1"/>
              </a:solidFill>
              <a:cs typeface="+mn-ea"/>
              <a:sym typeface="+mn-lt"/>
            </a:endParaRPr>
          </a:p>
          <a:p>
            <a:pPr marL="0" indent="0" algn="r">
              <a:buNone/>
            </a:pPr>
            <a:endParaRPr lang="en-US" altLang="zh-CN" sz="1600" dirty="0" smtClean="0">
              <a:solidFill>
                <a:schemeClr val="bg1"/>
              </a:solidFill>
              <a:cs typeface="+mn-ea"/>
              <a:sym typeface="+mn-lt"/>
            </a:endParaRPr>
          </a:p>
          <a:p>
            <a:pPr marL="0" indent="0" algn="r">
              <a:buNone/>
            </a:pPr>
            <a:endParaRPr lang="en-US" altLang="zh-CN" sz="1600" dirty="0" smtClean="0">
              <a:solidFill>
                <a:schemeClr val="bg1"/>
              </a:solidFill>
              <a:cs typeface="+mn-ea"/>
              <a:sym typeface="+mn-lt"/>
            </a:endParaRPr>
          </a:p>
          <a:p>
            <a:pPr marL="0" indent="0" algn="r">
              <a:buNone/>
            </a:pPr>
            <a:r>
              <a:rPr lang="zh-CN" altLang="en-US" sz="2800" dirty="0" smtClean="0">
                <a:cs typeface="+mn-ea"/>
                <a:sym typeface="+mn-lt"/>
              </a:rPr>
              <a:t>授课人：胡美琴</a:t>
            </a:r>
            <a:endParaRPr lang="zh-CN" altLang="en-US" sz="2800" dirty="0">
              <a:cs typeface="+mn-ea"/>
              <a:sym typeface="+mn-lt"/>
            </a:endParaRPr>
          </a:p>
        </p:txBody>
      </p:sp>
      <p:cxnSp>
        <p:nvCxnSpPr>
          <p:cNvPr id="46" name="直接连接符 5"/>
          <p:cNvCxnSpPr>
            <a:cxnSpLocks noChangeShapeType="1"/>
          </p:cNvCxnSpPr>
          <p:nvPr/>
        </p:nvCxnSpPr>
        <p:spPr bwMode="auto">
          <a:xfrm flipH="1">
            <a:off x="3786182" y="2857502"/>
            <a:ext cx="4617801" cy="0"/>
          </a:xfrm>
          <a:prstGeom prst="line">
            <a:avLst/>
          </a:prstGeom>
          <a:noFill/>
          <a:ln w="12700">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8" name="TextBox 37"/>
          <p:cNvSpPr txBox="1"/>
          <p:nvPr/>
        </p:nvSpPr>
        <p:spPr>
          <a:xfrm>
            <a:off x="3214678" y="4000510"/>
            <a:ext cx="2786082" cy="338554"/>
          </a:xfrm>
          <a:prstGeom prst="rect">
            <a:avLst/>
          </a:prstGeom>
          <a:noFill/>
        </p:spPr>
        <p:txBody>
          <a:bodyPr wrap="square" rtlCol="0">
            <a:spAutoFit/>
          </a:bodyPr>
          <a:lstStyle/>
          <a:p>
            <a:pPr algn="ct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600" dirty="0" smtClean="0">
                <a:latin typeface="微软雅黑" panose="020B0503020204020204" pitchFamily="34" charset="-122"/>
                <a:ea typeface="微软雅黑" panose="020B0503020204020204" pitchFamily="34" charset="-122"/>
              </a:rPr>
              <a:t>二零一九年四月</a:t>
            </a:r>
          </a:p>
        </p:txBody>
      </p:sp>
    </p:spTree>
    <p:extLst>
      <p:ext uri="{BB962C8B-B14F-4D97-AF65-F5344CB8AC3E}">
        <p14:creationId xmlns:p14="http://schemas.microsoft.com/office/powerpoint/2010/main" xmlns="" val="2433670959"/>
      </p:ext>
    </p:extLst>
  </p:cSld>
  <p:clrMapOvr>
    <a:masterClrMapping/>
  </p:clrMapOvr>
  <mc:AlternateContent xmlns:mc="http://schemas.openxmlformats.org/markup-compatibility/2006">
    <mc:Choice xmlns:p14="http://schemas.microsoft.com/office/powerpoint/2010/main" xmlns=""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3"/>
                                        </p:tgtEl>
                                        <p:attrNameLst>
                                          <p:attrName>ppt_y</p:attrName>
                                        </p:attrNameLst>
                                      </p:cBhvr>
                                      <p:tavLst>
                                        <p:tav tm="0">
                                          <p:val>
                                            <p:strVal val="#ppt_y"/>
                                          </p:val>
                                        </p:tav>
                                        <p:tav tm="100000">
                                          <p:val>
                                            <p:strVal val="#ppt_y"/>
                                          </p:val>
                                        </p:tav>
                                      </p:tavLst>
                                    </p:anim>
                                    <p:anim calcmode="lin" valueType="num">
                                      <p:cBhvr>
                                        <p:cTn id="9"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3"/>
                                        </p:tgtEl>
                                      </p:cBhvr>
                                    </p:animEffect>
                                  </p:childTnLst>
                                </p:cTn>
                              </p:par>
                            </p:childTnLst>
                          </p:cTn>
                        </p:par>
                        <p:par>
                          <p:cTn id="12" fill="hold">
                            <p:stCondLst>
                              <p:cond delay="1450"/>
                            </p:stCondLst>
                            <p:childTnLst>
                              <p:par>
                                <p:cTn id="13" presetID="53" presetClass="entr" presetSubtype="16" fill="hold" grpId="0" nodeType="afterEffect">
                                  <p:stCondLst>
                                    <p:cond delay="0"/>
                                  </p:stCondLst>
                                  <p:iterate type="lt">
                                    <p:tmPct val="7000"/>
                                  </p:iterate>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utoUpdateAnimBg="0"/>
      <p:bldP spid="4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857880" y="12347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bg1"/>
                </a:solidFill>
                <a:latin typeface="+mn-lt"/>
                <a:ea typeface="+mn-ea"/>
                <a:cs typeface="+mn-ea"/>
                <a:sym typeface="+mn-lt"/>
              </a:rPr>
              <a:t> </a:t>
            </a:r>
            <a:r>
              <a:rPr lang="zh-CN" altLang="en-US" sz="1800" b="1" dirty="0" smtClean="0">
                <a:solidFill>
                  <a:schemeClr val="bg1"/>
                </a:solidFill>
                <a:latin typeface="+mn-lt"/>
                <a:ea typeface="+mn-ea"/>
                <a:cs typeface="+mn-ea"/>
                <a:sym typeface="+mn-lt"/>
              </a:rPr>
              <a:t>规避风险建议</a:t>
            </a:r>
            <a:endParaRPr lang="zh-CN" altLang="en-US" sz="1800" b="1" dirty="0">
              <a:solidFill>
                <a:schemeClr val="bg1"/>
              </a:solidFill>
              <a:latin typeface="+mn-lt"/>
              <a:ea typeface="+mn-ea"/>
              <a:cs typeface="+mn-ea"/>
              <a:sym typeface="+mn-lt"/>
            </a:endParaRPr>
          </a:p>
        </p:txBody>
      </p:sp>
      <p:grpSp>
        <p:nvGrpSpPr>
          <p:cNvPr id="27" name="组合 26"/>
          <p:cNvGrpSpPr/>
          <p:nvPr/>
        </p:nvGrpSpPr>
        <p:grpSpPr>
          <a:xfrm>
            <a:off x="428596" y="714363"/>
            <a:ext cx="6602142" cy="1214446"/>
            <a:chOff x="846304" y="1451431"/>
            <a:chExt cx="7585167" cy="1784138"/>
          </a:xfrm>
        </p:grpSpPr>
        <p:sp>
          <p:nvSpPr>
            <p:cNvPr id="28" name="Arrow: Right 39"/>
            <p:cNvSpPr/>
            <p:nvPr/>
          </p:nvSpPr>
          <p:spPr>
            <a:xfrm rot="10800000">
              <a:off x="846304" y="1451431"/>
              <a:ext cx="2307122" cy="1784138"/>
            </a:xfrm>
            <a:prstGeom prst="rightArrow">
              <a:avLst/>
            </a:prstGeom>
            <a:solidFill>
              <a:srgbClr val="404040"/>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cs typeface="+mn-ea"/>
                <a:sym typeface="+mn-lt"/>
              </a:endParaRPr>
            </a:p>
          </p:txBody>
        </p:sp>
        <p:grpSp>
          <p:nvGrpSpPr>
            <p:cNvPr id="29" name="组合 28"/>
            <p:cNvGrpSpPr/>
            <p:nvPr/>
          </p:nvGrpSpPr>
          <p:grpSpPr>
            <a:xfrm>
              <a:off x="1391106" y="1898067"/>
              <a:ext cx="7040365" cy="903575"/>
              <a:chOff x="1391106" y="1898067"/>
              <a:chExt cx="7040365" cy="903575"/>
            </a:xfrm>
          </p:grpSpPr>
          <p:grpSp>
            <p:nvGrpSpPr>
              <p:cNvPr id="30" name="Group 45"/>
              <p:cNvGrpSpPr>
                <a:grpSpLocks/>
              </p:cNvGrpSpPr>
              <p:nvPr/>
            </p:nvGrpSpPr>
            <p:grpSpPr bwMode="auto">
              <a:xfrm>
                <a:off x="1391106" y="2047945"/>
                <a:ext cx="488472" cy="488472"/>
                <a:chOff x="-12" y="-156"/>
                <a:chExt cx="575" cy="575"/>
              </a:xfrm>
              <a:solidFill>
                <a:srgbClr val="FFFFFF"/>
              </a:solidFill>
              <a:effectLst/>
            </p:grpSpPr>
            <p:sp>
              <p:nvSpPr>
                <p:cNvPr id="34" name="Freeform: Shape 46"/>
                <p:cNvSpPr>
                  <a:spLocks/>
                </p:cNvSpPr>
                <p:nvPr/>
              </p:nvSpPr>
              <p:spPr bwMode="auto">
                <a:xfrm>
                  <a:off x="348" y="-156"/>
                  <a:ext cx="215" cy="21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a:moveTo>
                        <a:pt x="21031" y="8861"/>
                      </a:moveTo>
                      <a:lnTo>
                        <a:pt x="17805" y="8267"/>
                      </a:lnTo>
                      <a:cubicBezTo>
                        <a:pt x="17492" y="8210"/>
                        <a:pt x="17382" y="7947"/>
                        <a:pt x="17559" y="7682"/>
                      </a:cubicBezTo>
                      <a:lnTo>
                        <a:pt x="19409" y="4939"/>
                      </a:lnTo>
                      <a:cubicBezTo>
                        <a:pt x="19588" y="4676"/>
                        <a:pt x="19549" y="4276"/>
                        <a:pt x="19324" y="4051"/>
                      </a:cubicBezTo>
                      <a:lnTo>
                        <a:pt x="17549" y="2276"/>
                      </a:lnTo>
                      <a:cubicBezTo>
                        <a:pt x="17324" y="2052"/>
                        <a:pt x="16924" y="2013"/>
                        <a:pt x="16661" y="2191"/>
                      </a:cubicBezTo>
                      <a:lnTo>
                        <a:pt x="13918" y="4042"/>
                      </a:lnTo>
                      <a:cubicBezTo>
                        <a:pt x="13654" y="4220"/>
                        <a:pt x="13391" y="4109"/>
                        <a:pt x="13333" y="3796"/>
                      </a:cubicBezTo>
                      <a:lnTo>
                        <a:pt x="12739" y="569"/>
                      </a:lnTo>
                      <a:cubicBezTo>
                        <a:pt x="12681" y="255"/>
                        <a:pt x="12374" y="0"/>
                        <a:pt x="12056" y="0"/>
                      </a:cubicBezTo>
                      <a:lnTo>
                        <a:pt x="9545" y="0"/>
                      </a:lnTo>
                      <a:cubicBezTo>
                        <a:pt x="9227" y="0"/>
                        <a:pt x="8919" y="255"/>
                        <a:pt x="8861" y="569"/>
                      </a:cubicBezTo>
                      <a:lnTo>
                        <a:pt x="8267" y="3796"/>
                      </a:lnTo>
                      <a:cubicBezTo>
                        <a:pt x="8210" y="4109"/>
                        <a:pt x="7947" y="4219"/>
                        <a:pt x="7682" y="4041"/>
                      </a:cubicBezTo>
                      <a:lnTo>
                        <a:pt x="4939" y="2191"/>
                      </a:lnTo>
                      <a:cubicBezTo>
                        <a:pt x="4676" y="2013"/>
                        <a:pt x="4276" y="2052"/>
                        <a:pt x="4051" y="2276"/>
                      </a:cubicBezTo>
                      <a:lnTo>
                        <a:pt x="2276" y="4051"/>
                      </a:lnTo>
                      <a:cubicBezTo>
                        <a:pt x="2051" y="4277"/>
                        <a:pt x="2012" y="4677"/>
                        <a:pt x="2191" y="4939"/>
                      </a:cubicBezTo>
                      <a:lnTo>
                        <a:pt x="4041" y="7682"/>
                      </a:lnTo>
                      <a:cubicBezTo>
                        <a:pt x="4220" y="7946"/>
                        <a:pt x="4108" y="8209"/>
                        <a:pt x="3796" y="8267"/>
                      </a:cubicBezTo>
                      <a:lnTo>
                        <a:pt x="569" y="8861"/>
                      </a:lnTo>
                      <a:cubicBezTo>
                        <a:pt x="255" y="8919"/>
                        <a:pt x="0" y="9226"/>
                        <a:pt x="0" y="9545"/>
                      </a:cubicBezTo>
                      <a:lnTo>
                        <a:pt x="0" y="12055"/>
                      </a:lnTo>
                      <a:cubicBezTo>
                        <a:pt x="0" y="12373"/>
                        <a:pt x="255" y="12681"/>
                        <a:pt x="569" y="12739"/>
                      </a:cubicBezTo>
                      <a:lnTo>
                        <a:pt x="3796" y="13333"/>
                      </a:lnTo>
                      <a:cubicBezTo>
                        <a:pt x="4110" y="13390"/>
                        <a:pt x="4219" y="13653"/>
                        <a:pt x="4042" y="13917"/>
                      </a:cubicBezTo>
                      <a:lnTo>
                        <a:pt x="2191" y="16661"/>
                      </a:lnTo>
                      <a:cubicBezTo>
                        <a:pt x="2012" y="16925"/>
                        <a:pt x="2051" y="17324"/>
                        <a:pt x="2276" y="17549"/>
                      </a:cubicBezTo>
                      <a:lnTo>
                        <a:pt x="4051" y="19324"/>
                      </a:lnTo>
                      <a:cubicBezTo>
                        <a:pt x="4276" y="19549"/>
                        <a:pt x="4676" y="19589"/>
                        <a:pt x="4939" y="19410"/>
                      </a:cubicBezTo>
                      <a:lnTo>
                        <a:pt x="7682" y="17559"/>
                      </a:lnTo>
                      <a:cubicBezTo>
                        <a:pt x="7946" y="17381"/>
                        <a:pt x="8209" y="17492"/>
                        <a:pt x="8267" y="17804"/>
                      </a:cubicBezTo>
                      <a:lnTo>
                        <a:pt x="8861" y="21031"/>
                      </a:lnTo>
                      <a:cubicBezTo>
                        <a:pt x="8919" y="21345"/>
                        <a:pt x="9226" y="21600"/>
                        <a:pt x="9545" y="21600"/>
                      </a:cubicBezTo>
                      <a:lnTo>
                        <a:pt x="12056" y="21600"/>
                      </a:lnTo>
                      <a:cubicBezTo>
                        <a:pt x="12374" y="21600"/>
                        <a:pt x="12681" y="21345"/>
                        <a:pt x="12739" y="21031"/>
                      </a:cubicBezTo>
                      <a:lnTo>
                        <a:pt x="13333" y="17804"/>
                      </a:lnTo>
                      <a:cubicBezTo>
                        <a:pt x="13390" y="17492"/>
                        <a:pt x="13653" y="17382"/>
                        <a:pt x="13918" y="17559"/>
                      </a:cubicBezTo>
                      <a:lnTo>
                        <a:pt x="16661" y="19410"/>
                      </a:lnTo>
                      <a:cubicBezTo>
                        <a:pt x="16924" y="19589"/>
                        <a:pt x="17324" y="19549"/>
                        <a:pt x="17549" y="19324"/>
                      </a:cubicBezTo>
                      <a:lnTo>
                        <a:pt x="19324" y="17551"/>
                      </a:lnTo>
                      <a:cubicBezTo>
                        <a:pt x="19549" y="17324"/>
                        <a:pt x="19588" y="16925"/>
                        <a:pt x="19409" y="16661"/>
                      </a:cubicBezTo>
                      <a:lnTo>
                        <a:pt x="17559" y="13917"/>
                      </a:lnTo>
                      <a:cubicBezTo>
                        <a:pt x="17380" y="13654"/>
                        <a:pt x="17491" y="13391"/>
                        <a:pt x="17804" y="13333"/>
                      </a:cubicBezTo>
                      <a:lnTo>
                        <a:pt x="21031" y="12739"/>
                      </a:lnTo>
                      <a:cubicBezTo>
                        <a:pt x="21344" y="12681"/>
                        <a:pt x="21600" y="12374"/>
                        <a:pt x="21600" y="12055"/>
                      </a:cubicBezTo>
                      <a:lnTo>
                        <a:pt x="21600" y="9545"/>
                      </a:lnTo>
                      <a:cubicBezTo>
                        <a:pt x="21600" y="9227"/>
                        <a:pt x="21344" y="8919"/>
                        <a:pt x="21031" y="8861"/>
                      </a:cubicBezTo>
                      <a:close/>
                      <a:moveTo>
                        <a:pt x="10826" y="14160"/>
                      </a:moveTo>
                      <a:cubicBezTo>
                        <a:pt x="8974" y="14160"/>
                        <a:pt x="7473" y="12659"/>
                        <a:pt x="7473" y="10807"/>
                      </a:cubicBezTo>
                      <a:cubicBezTo>
                        <a:pt x="7473" y="8956"/>
                        <a:pt x="8974" y="7456"/>
                        <a:pt x="10826" y="7456"/>
                      </a:cubicBezTo>
                      <a:cubicBezTo>
                        <a:pt x="12677" y="7456"/>
                        <a:pt x="14178" y="8956"/>
                        <a:pt x="14178" y="10807"/>
                      </a:cubicBezTo>
                      <a:cubicBezTo>
                        <a:pt x="14178" y="12659"/>
                        <a:pt x="12677" y="14160"/>
                        <a:pt x="10826" y="14160"/>
                      </a:cubicBezTo>
                      <a:close/>
                      <a:moveTo>
                        <a:pt x="10826" y="14160"/>
                      </a:moveTo>
                    </a:path>
                  </a:pathLst>
                </a:custGeom>
                <a:grp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anchor="ctr"/>
                <a:lstStyle/>
                <a:p>
                  <a:pPr algn="ctr"/>
                  <a:endParaRPr sz="1400">
                    <a:cs typeface="+mn-ea"/>
                    <a:sym typeface="+mn-lt"/>
                  </a:endParaRPr>
                </a:p>
              </p:txBody>
            </p:sp>
            <p:sp>
              <p:nvSpPr>
                <p:cNvPr id="35" name="Freeform: Shape 47"/>
                <p:cNvSpPr>
                  <a:spLocks/>
                </p:cNvSpPr>
                <p:nvPr/>
              </p:nvSpPr>
              <p:spPr bwMode="auto">
                <a:xfrm>
                  <a:off x="-12" y="-13"/>
                  <a:ext cx="431" cy="4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a:moveTo>
                        <a:pt x="21032" y="8862"/>
                      </a:moveTo>
                      <a:lnTo>
                        <a:pt x="17805" y="8267"/>
                      </a:lnTo>
                      <a:cubicBezTo>
                        <a:pt x="17492" y="8210"/>
                        <a:pt x="17382" y="7947"/>
                        <a:pt x="17560" y="7684"/>
                      </a:cubicBezTo>
                      <a:lnTo>
                        <a:pt x="19410" y="4940"/>
                      </a:lnTo>
                      <a:cubicBezTo>
                        <a:pt x="19588" y="4676"/>
                        <a:pt x="19550" y="4276"/>
                        <a:pt x="19324" y="4051"/>
                      </a:cubicBezTo>
                      <a:lnTo>
                        <a:pt x="17549" y="2276"/>
                      </a:lnTo>
                      <a:cubicBezTo>
                        <a:pt x="17324" y="2051"/>
                        <a:pt x="16924" y="2013"/>
                        <a:pt x="16661" y="2191"/>
                      </a:cubicBezTo>
                      <a:lnTo>
                        <a:pt x="13917" y="4041"/>
                      </a:lnTo>
                      <a:cubicBezTo>
                        <a:pt x="13653" y="4219"/>
                        <a:pt x="13390" y="4108"/>
                        <a:pt x="13332" y="3796"/>
                      </a:cubicBezTo>
                      <a:lnTo>
                        <a:pt x="12739" y="569"/>
                      </a:lnTo>
                      <a:cubicBezTo>
                        <a:pt x="12681" y="256"/>
                        <a:pt x="12374" y="0"/>
                        <a:pt x="12055" y="0"/>
                      </a:cubicBezTo>
                      <a:lnTo>
                        <a:pt x="9545" y="0"/>
                      </a:lnTo>
                      <a:cubicBezTo>
                        <a:pt x="9226" y="0"/>
                        <a:pt x="8919" y="256"/>
                        <a:pt x="8861" y="569"/>
                      </a:cubicBezTo>
                      <a:lnTo>
                        <a:pt x="8268" y="3796"/>
                      </a:lnTo>
                      <a:cubicBezTo>
                        <a:pt x="8210" y="4108"/>
                        <a:pt x="7947" y="4219"/>
                        <a:pt x="7683" y="4041"/>
                      </a:cubicBezTo>
                      <a:lnTo>
                        <a:pt x="4940" y="2191"/>
                      </a:lnTo>
                      <a:cubicBezTo>
                        <a:pt x="4676" y="2013"/>
                        <a:pt x="4276" y="2051"/>
                        <a:pt x="4051" y="2276"/>
                      </a:cubicBezTo>
                      <a:lnTo>
                        <a:pt x="2276" y="4051"/>
                      </a:lnTo>
                      <a:cubicBezTo>
                        <a:pt x="2051" y="4276"/>
                        <a:pt x="2012" y="4677"/>
                        <a:pt x="2190" y="4940"/>
                      </a:cubicBezTo>
                      <a:lnTo>
                        <a:pt x="4040" y="7684"/>
                      </a:lnTo>
                      <a:cubicBezTo>
                        <a:pt x="4218" y="7947"/>
                        <a:pt x="4108" y="8210"/>
                        <a:pt x="3795" y="8267"/>
                      </a:cubicBezTo>
                      <a:lnTo>
                        <a:pt x="568" y="8862"/>
                      </a:lnTo>
                      <a:cubicBezTo>
                        <a:pt x="256" y="8920"/>
                        <a:pt x="0" y="9227"/>
                        <a:pt x="0" y="9545"/>
                      </a:cubicBezTo>
                      <a:lnTo>
                        <a:pt x="0" y="12055"/>
                      </a:lnTo>
                      <a:cubicBezTo>
                        <a:pt x="0" y="12374"/>
                        <a:pt x="256" y="12681"/>
                        <a:pt x="568" y="12738"/>
                      </a:cubicBezTo>
                      <a:lnTo>
                        <a:pt x="3796" y="13333"/>
                      </a:lnTo>
                      <a:cubicBezTo>
                        <a:pt x="4108" y="13391"/>
                        <a:pt x="4219" y="13654"/>
                        <a:pt x="4041" y="13917"/>
                      </a:cubicBezTo>
                      <a:lnTo>
                        <a:pt x="2190" y="16661"/>
                      </a:lnTo>
                      <a:cubicBezTo>
                        <a:pt x="2012" y="16924"/>
                        <a:pt x="2050" y="17324"/>
                        <a:pt x="2276" y="17549"/>
                      </a:cubicBezTo>
                      <a:lnTo>
                        <a:pt x="4051" y="19324"/>
                      </a:lnTo>
                      <a:cubicBezTo>
                        <a:pt x="4276" y="19549"/>
                        <a:pt x="4676" y="19588"/>
                        <a:pt x="4940" y="19410"/>
                      </a:cubicBezTo>
                      <a:lnTo>
                        <a:pt x="7683" y="17560"/>
                      </a:lnTo>
                      <a:cubicBezTo>
                        <a:pt x="7947" y="17382"/>
                        <a:pt x="8210" y="17493"/>
                        <a:pt x="8268" y="17805"/>
                      </a:cubicBezTo>
                      <a:lnTo>
                        <a:pt x="8861" y="21031"/>
                      </a:lnTo>
                      <a:cubicBezTo>
                        <a:pt x="8919" y="21344"/>
                        <a:pt x="9226" y="21600"/>
                        <a:pt x="9545" y="21600"/>
                      </a:cubicBezTo>
                      <a:lnTo>
                        <a:pt x="12055" y="21600"/>
                      </a:lnTo>
                      <a:cubicBezTo>
                        <a:pt x="12374" y="21600"/>
                        <a:pt x="12681" y="21344"/>
                        <a:pt x="12739" y="21031"/>
                      </a:cubicBezTo>
                      <a:lnTo>
                        <a:pt x="13332" y="17805"/>
                      </a:lnTo>
                      <a:cubicBezTo>
                        <a:pt x="13390" y="17492"/>
                        <a:pt x="13653" y="17381"/>
                        <a:pt x="13917" y="17560"/>
                      </a:cubicBezTo>
                      <a:lnTo>
                        <a:pt x="16661" y="19410"/>
                      </a:lnTo>
                      <a:cubicBezTo>
                        <a:pt x="16924" y="19588"/>
                        <a:pt x="17324" y="19550"/>
                        <a:pt x="17549" y="19324"/>
                      </a:cubicBezTo>
                      <a:lnTo>
                        <a:pt x="19324" y="17550"/>
                      </a:lnTo>
                      <a:cubicBezTo>
                        <a:pt x="19549" y="17324"/>
                        <a:pt x="19588" y="16924"/>
                        <a:pt x="19410" y="16661"/>
                      </a:cubicBezTo>
                      <a:lnTo>
                        <a:pt x="17559" y="13917"/>
                      </a:lnTo>
                      <a:cubicBezTo>
                        <a:pt x="17381" y="13654"/>
                        <a:pt x="17492" y="13391"/>
                        <a:pt x="17804" y="13333"/>
                      </a:cubicBezTo>
                      <a:lnTo>
                        <a:pt x="21032" y="12738"/>
                      </a:lnTo>
                      <a:cubicBezTo>
                        <a:pt x="21344" y="12681"/>
                        <a:pt x="21600" y="12374"/>
                        <a:pt x="21600" y="12055"/>
                      </a:cubicBezTo>
                      <a:lnTo>
                        <a:pt x="21600" y="9545"/>
                      </a:lnTo>
                      <a:cubicBezTo>
                        <a:pt x="21600" y="9227"/>
                        <a:pt x="21344" y="8920"/>
                        <a:pt x="21032" y="8862"/>
                      </a:cubicBezTo>
                      <a:close/>
                      <a:moveTo>
                        <a:pt x="10799" y="14712"/>
                      </a:moveTo>
                      <a:cubicBezTo>
                        <a:pt x="8643" y="14712"/>
                        <a:pt x="6896" y="12964"/>
                        <a:pt x="6896" y="10809"/>
                      </a:cubicBezTo>
                      <a:cubicBezTo>
                        <a:pt x="6896" y="8654"/>
                        <a:pt x="8643" y="6907"/>
                        <a:pt x="10799" y="6907"/>
                      </a:cubicBezTo>
                      <a:cubicBezTo>
                        <a:pt x="12954" y="6907"/>
                        <a:pt x="14701" y="8654"/>
                        <a:pt x="14701" y="10809"/>
                      </a:cubicBezTo>
                      <a:cubicBezTo>
                        <a:pt x="14701" y="12964"/>
                        <a:pt x="12954" y="14712"/>
                        <a:pt x="10799" y="14712"/>
                      </a:cubicBezTo>
                      <a:close/>
                      <a:moveTo>
                        <a:pt x="10799" y="14712"/>
                      </a:moveTo>
                    </a:path>
                  </a:pathLst>
                </a:custGeom>
                <a:grp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anchor="ctr"/>
                <a:lstStyle/>
                <a:p>
                  <a:pPr algn="ctr"/>
                  <a:endParaRPr sz="1400">
                    <a:cs typeface="+mn-ea"/>
                    <a:sym typeface="+mn-lt"/>
                  </a:endParaRPr>
                </a:p>
              </p:txBody>
            </p:sp>
          </p:grpSp>
          <p:sp>
            <p:nvSpPr>
              <p:cNvPr id="32" name="Rectangle 20"/>
              <p:cNvSpPr/>
              <p:nvPr/>
            </p:nvSpPr>
            <p:spPr>
              <a:xfrm>
                <a:off x="3100304" y="1898067"/>
                <a:ext cx="5331167" cy="903575"/>
              </a:xfrm>
              <a:prstGeom prst="rect">
                <a:avLst/>
              </a:prstGeom>
              <a:solidFill>
                <a:srgbClr val="005DA2"/>
              </a:solidFill>
              <a:effectLst/>
            </p:spPr>
            <p:txBody>
              <a:bodyPr wrap="none" lIns="144000" tIns="0" rIns="144000" bIns="0" anchor="ctr">
                <a:noAutofit/>
              </a:bodyPr>
              <a:lstStyle/>
              <a:p>
                <a:pPr algn="ctr"/>
                <a:r>
                  <a:rPr lang="zh-CN" altLang="en-US" dirty="0" smtClean="0">
                    <a:solidFill>
                      <a:schemeClr val="bg1"/>
                    </a:solidFill>
                    <a:cs typeface="+mn-ea"/>
                    <a:sym typeface="+mn-lt"/>
                  </a:rPr>
                  <a:t>加强对项目部负责人的管理</a:t>
                </a:r>
                <a:endParaRPr lang="zh-CN" altLang="en-US" dirty="0">
                  <a:solidFill>
                    <a:schemeClr val="bg1"/>
                  </a:solidFill>
                  <a:cs typeface="+mn-ea"/>
                  <a:sym typeface="+mn-lt"/>
                </a:endParaRPr>
              </a:p>
              <a:p>
                <a:pPr algn="ctr"/>
                <a:r>
                  <a:rPr lang="zh-CN" altLang="en-US" dirty="0">
                    <a:solidFill>
                      <a:schemeClr val="bg1"/>
                    </a:solidFill>
                    <a:cs typeface="+mn-ea"/>
                    <a:sym typeface="+mn-lt"/>
                  </a:rPr>
                  <a:t>      </a:t>
                </a:r>
              </a:p>
            </p:txBody>
          </p:sp>
          <p:sp>
            <p:nvSpPr>
              <p:cNvPr id="33" name="TextBox 32"/>
              <p:cNvSpPr txBox="1"/>
              <p:nvPr/>
            </p:nvSpPr>
            <p:spPr>
              <a:xfrm>
                <a:off x="2227454" y="1957633"/>
                <a:ext cx="801500" cy="724203"/>
              </a:xfrm>
              <a:prstGeom prst="rect">
                <a:avLst/>
              </a:prstGeom>
              <a:noFill/>
            </p:spPr>
            <p:txBody>
              <a:bodyPr wrap="none" rtlCol="0">
                <a:spAutoFit/>
              </a:bodyPr>
              <a:lstStyle/>
              <a:p>
                <a:r>
                  <a:rPr lang="zh-CN" altLang="en-US" sz="4000" b="1" dirty="0">
                    <a:solidFill>
                      <a:schemeClr val="bg1">
                        <a:lumMod val="95000"/>
                      </a:schemeClr>
                    </a:solidFill>
                    <a:cs typeface="+mn-ea"/>
                    <a:sym typeface="+mn-lt"/>
                  </a:rPr>
                  <a:t>一</a:t>
                </a:r>
                <a:endParaRPr lang="zh-CN" altLang="en-US" sz="2400" b="1" dirty="0">
                  <a:solidFill>
                    <a:schemeClr val="bg1">
                      <a:lumMod val="95000"/>
                    </a:schemeClr>
                  </a:solidFill>
                  <a:cs typeface="+mn-ea"/>
                  <a:sym typeface="+mn-lt"/>
                </a:endParaRPr>
              </a:p>
            </p:txBody>
          </p:sp>
        </p:grpSp>
      </p:grpSp>
      <p:grpSp>
        <p:nvGrpSpPr>
          <p:cNvPr id="36" name="组合 35"/>
          <p:cNvGrpSpPr/>
          <p:nvPr/>
        </p:nvGrpSpPr>
        <p:grpSpPr>
          <a:xfrm>
            <a:off x="1357290" y="2000246"/>
            <a:ext cx="7161188" cy="1357321"/>
            <a:chOff x="3211713" y="3731124"/>
            <a:chExt cx="7647082" cy="1723209"/>
          </a:xfrm>
        </p:grpSpPr>
        <p:grpSp>
          <p:nvGrpSpPr>
            <p:cNvPr id="37" name="Group 41"/>
            <p:cNvGrpSpPr/>
            <p:nvPr/>
          </p:nvGrpSpPr>
          <p:grpSpPr>
            <a:xfrm>
              <a:off x="8551673" y="3731124"/>
              <a:ext cx="2307122" cy="1723209"/>
              <a:chOff x="9107062" y="3825304"/>
              <a:chExt cx="1780181" cy="1308286"/>
            </a:xfrm>
            <a:effectLst/>
          </p:grpSpPr>
          <p:sp>
            <p:nvSpPr>
              <p:cNvPr id="45" name="Arrow: Right 42"/>
              <p:cNvSpPr/>
              <p:nvPr/>
            </p:nvSpPr>
            <p:spPr>
              <a:xfrm>
                <a:off x="9107062" y="3825304"/>
                <a:ext cx="1780181" cy="1308286"/>
              </a:xfrm>
              <a:prstGeom prst="rightArrow">
                <a:avLst/>
              </a:prstGeom>
              <a:solidFill>
                <a:srgbClr val="005DA2"/>
              </a:solidFill>
              <a:ln w="28575">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cs typeface="+mn-ea"/>
                  <a:sym typeface="+mn-lt"/>
                </a:endParaRPr>
              </a:p>
            </p:txBody>
          </p:sp>
          <p:sp>
            <p:nvSpPr>
              <p:cNvPr id="46" name="Oval 43"/>
              <p:cNvSpPr/>
              <p:nvPr/>
            </p:nvSpPr>
            <p:spPr>
              <a:xfrm>
                <a:off x="9145252" y="4151291"/>
                <a:ext cx="622143" cy="656142"/>
              </a:xfrm>
              <a:prstGeom prst="ellipse">
                <a:avLst/>
              </a:prstGeom>
              <a:solidFill>
                <a:srgbClr val="005DA2"/>
              </a:solidFill>
              <a:ln w="41275">
                <a:noFill/>
              </a:ln>
              <a:effectLst/>
            </p:spPr>
            <p:style>
              <a:lnRef idx="1">
                <a:schemeClr val="accent1"/>
              </a:lnRef>
              <a:fillRef idx="3">
                <a:schemeClr val="accent1"/>
              </a:fillRef>
              <a:effectRef idx="2">
                <a:schemeClr val="accent1"/>
              </a:effectRef>
              <a:fontRef idx="minor">
                <a:schemeClr val="lt1"/>
              </a:fontRef>
            </p:style>
            <p:txBody>
              <a:bodyPr wrap="none" anchor="ctr">
                <a:noAutofit/>
              </a:bodyPr>
              <a:lstStyle/>
              <a:p>
                <a:pPr algn="ctr"/>
                <a:r>
                  <a:rPr lang="zh-CN" altLang="en-US" sz="3600" b="1" dirty="0" smtClean="0">
                    <a:solidFill>
                      <a:srgbClr val="FFFFFF"/>
                    </a:solidFill>
                    <a:cs typeface="+mn-ea"/>
                    <a:sym typeface="+mn-lt"/>
                  </a:rPr>
                  <a:t>二</a:t>
                </a:r>
                <a:endParaRPr lang="en-US" sz="3600" b="1" dirty="0">
                  <a:solidFill>
                    <a:srgbClr val="FFFFFF"/>
                  </a:solidFill>
                  <a:cs typeface="+mn-ea"/>
                  <a:sym typeface="+mn-lt"/>
                </a:endParaRPr>
              </a:p>
            </p:txBody>
          </p:sp>
        </p:grpSp>
        <p:sp>
          <p:nvSpPr>
            <p:cNvPr id="39" name="Rectangle 44"/>
            <p:cNvSpPr/>
            <p:nvPr/>
          </p:nvSpPr>
          <p:spPr>
            <a:xfrm>
              <a:off x="3211713" y="4184600"/>
              <a:ext cx="5331167" cy="906953"/>
            </a:xfrm>
            <a:prstGeom prst="rect">
              <a:avLst/>
            </a:prstGeom>
            <a:solidFill>
              <a:srgbClr val="404040"/>
            </a:solidFill>
            <a:effectLst/>
          </p:spPr>
          <p:txBody>
            <a:bodyPr wrap="none" lIns="144000" tIns="0" rIns="144000" bIns="0" anchor="ctr">
              <a:noAutofit/>
            </a:bodyPr>
            <a:lstStyle/>
            <a:p>
              <a:pPr algn="ctr"/>
              <a:r>
                <a:rPr lang="zh-CN" altLang="en-US" dirty="0" smtClean="0">
                  <a:solidFill>
                    <a:schemeClr val="bg1"/>
                  </a:solidFill>
                  <a:cs typeface="+mn-ea"/>
                  <a:sym typeface="+mn-lt"/>
                </a:rPr>
                <a:t>加强对项目部公章的管理</a:t>
              </a:r>
              <a:endParaRPr lang="zh-CN" altLang="en-US" dirty="0">
                <a:solidFill>
                  <a:schemeClr val="bg1"/>
                </a:solidFill>
                <a:cs typeface="+mn-ea"/>
                <a:sym typeface="+mn-lt"/>
              </a:endParaRPr>
            </a:p>
            <a:p>
              <a:pPr algn="ctr"/>
              <a:r>
                <a:rPr lang="zh-CN" altLang="en-US" dirty="0">
                  <a:solidFill>
                    <a:schemeClr val="bg1"/>
                  </a:solidFill>
                  <a:cs typeface="+mn-ea"/>
                  <a:sym typeface="+mn-lt"/>
                </a:rPr>
                <a:t>              </a:t>
              </a:r>
            </a:p>
          </p:txBody>
        </p:sp>
        <p:grpSp>
          <p:nvGrpSpPr>
            <p:cNvPr id="40" name="Group 45"/>
            <p:cNvGrpSpPr>
              <a:grpSpLocks/>
            </p:cNvGrpSpPr>
            <p:nvPr/>
          </p:nvGrpSpPr>
          <p:grpSpPr bwMode="auto">
            <a:xfrm>
              <a:off x="9671662" y="4290102"/>
              <a:ext cx="488472" cy="488472"/>
              <a:chOff x="-12" y="-156"/>
              <a:chExt cx="575" cy="575"/>
            </a:xfrm>
            <a:solidFill>
              <a:srgbClr val="FFFFFF"/>
            </a:solidFill>
            <a:effectLst/>
          </p:grpSpPr>
          <p:sp>
            <p:nvSpPr>
              <p:cNvPr id="41" name="Freeform: Shape 46"/>
              <p:cNvSpPr>
                <a:spLocks/>
              </p:cNvSpPr>
              <p:nvPr/>
            </p:nvSpPr>
            <p:spPr bwMode="auto">
              <a:xfrm>
                <a:off x="348" y="-156"/>
                <a:ext cx="215" cy="21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a:moveTo>
                      <a:pt x="21031" y="8861"/>
                    </a:moveTo>
                    <a:lnTo>
                      <a:pt x="17805" y="8267"/>
                    </a:lnTo>
                    <a:cubicBezTo>
                      <a:pt x="17492" y="8210"/>
                      <a:pt x="17382" y="7947"/>
                      <a:pt x="17559" y="7682"/>
                    </a:cubicBezTo>
                    <a:lnTo>
                      <a:pt x="19409" y="4939"/>
                    </a:lnTo>
                    <a:cubicBezTo>
                      <a:pt x="19588" y="4676"/>
                      <a:pt x="19549" y="4276"/>
                      <a:pt x="19324" y="4051"/>
                    </a:cubicBezTo>
                    <a:lnTo>
                      <a:pt x="17549" y="2276"/>
                    </a:lnTo>
                    <a:cubicBezTo>
                      <a:pt x="17324" y="2052"/>
                      <a:pt x="16924" y="2013"/>
                      <a:pt x="16661" y="2191"/>
                    </a:cubicBezTo>
                    <a:lnTo>
                      <a:pt x="13918" y="4042"/>
                    </a:lnTo>
                    <a:cubicBezTo>
                      <a:pt x="13654" y="4220"/>
                      <a:pt x="13391" y="4109"/>
                      <a:pt x="13333" y="3796"/>
                    </a:cubicBezTo>
                    <a:lnTo>
                      <a:pt x="12739" y="569"/>
                    </a:lnTo>
                    <a:cubicBezTo>
                      <a:pt x="12681" y="255"/>
                      <a:pt x="12374" y="0"/>
                      <a:pt x="12056" y="0"/>
                    </a:cubicBezTo>
                    <a:lnTo>
                      <a:pt x="9545" y="0"/>
                    </a:lnTo>
                    <a:cubicBezTo>
                      <a:pt x="9227" y="0"/>
                      <a:pt x="8919" y="255"/>
                      <a:pt x="8861" y="569"/>
                    </a:cubicBezTo>
                    <a:lnTo>
                      <a:pt x="8267" y="3796"/>
                    </a:lnTo>
                    <a:cubicBezTo>
                      <a:pt x="8210" y="4109"/>
                      <a:pt x="7947" y="4219"/>
                      <a:pt x="7682" y="4041"/>
                    </a:cubicBezTo>
                    <a:lnTo>
                      <a:pt x="4939" y="2191"/>
                    </a:lnTo>
                    <a:cubicBezTo>
                      <a:pt x="4676" y="2013"/>
                      <a:pt x="4276" y="2052"/>
                      <a:pt x="4051" y="2276"/>
                    </a:cubicBezTo>
                    <a:lnTo>
                      <a:pt x="2276" y="4051"/>
                    </a:lnTo>
                    <a:cubicBezTo>
                      <a:pt x="2051" y="4277"/>
                      <a:pt x="2012" y="4677"/>
                      <a:pt x="2191" y="4939"/>
                    </a:cubicBezTo>
                    <a:lnTo>
                      <a:pt x="4041" y="7682"/>
                    </a:lnTo>
                    <a:cubicBezTo>
                      <a:pt x="4220" y="7946"/>
                      <a:pt x="4108" y="8209"/>
                      <a:pt x="3796" y="8267"/>
                    </a:cubicBezTo>
                    <a:lnTo>
                      <a:pt x="569" y="8861"/>
                    </a:lnTo>
                    <a:cubicBezTo>
                      <a:pt x="255" y="8919"/>
                      <a:pt x="0" y="9226"/>
                      <a:pt x="0" y="9545"/>
                    </a:cubicBezTo>
                    <a:lnTo>
                      <a:pt x="0" y="12055"/>
                    </a:lnTo>
                    <a:cubicBezTo>
                      <a:pt x="0" y="12373"/>
                      <a:pt x="255" y="12681"/>
                      <a:pt x="569" y="12739"/>
                    </a:cubicBezTo>
                    <a:lnTo>
                      <a:pt x="3796" y="13333"/>
                    </a:lnTo>
                    <a:cubicBezTo>
                      <a:pt x="4110" y="13390"/>
                      <a:pt x="4219" y="13653"/>
                      <a:pt x="4042" y="13917"/>
                    </a:cubicBezTo>
                    <a:lnTo>
                      <a:pt x="2191" y="16661"/>
                    </a:lnTo>
                    <a:cubicBezTo>
                      <a:pt x="2012" y="16925"/>
                      <a:pt x="2051" y="17324"/>
                      <a:pt x="2276" y="17549"/>
                    </a:cubicBezTo>
                    <a:lnTo>
                      <a:pt x="4051" y="19324"/>
                    </a:lnTo>
                    <a:cubicBezTo>
                      <a:pt x="4276" y="19549"/>
                      <a:pt x="4676" y="19589"/>
                      <a:pt x="4939" y="19410"/>
                    </a:cubicBezTo>
                    <a:lnTo>
                      <a:pt x="7682" y="17559"/>
                    </a:lnTo>
                    <a:cubicBezTo>
                      <a:pt x="7946" y="17381"/>
                      <a:pt x="8209" y="17492"/>
                      <a:pt x="8267" y="17804"/>
                    </a:cubicBezTo>
                    <a:lnTo>
                      <a:pt x="8861" y="21031"/>
                    </a:lnTo>
                    <a:cubicBezTo>
                      <a:pt x="8919" y="21345"/>
                      <a:pt x="9226" y="21600"/>
                      <a:pt x="9545" y="21600"/>
                    </a:cubicBezTo>
                    <a:lnTo>
                      <a:pt x="12056" y="21600"/>
                    </a:lnTo>
                    <a:cubicBezTo>
                      <a:pt x="12374" y="21600"/>
                      <a:pt x="12681" y="21345"/>
                      <a:pt x="12739" y="21031"/>
                    </a:cubicBezTo>
                    <a:lnTo>
                      <a:pt x="13333" y="17804"/>
                    </a:lnTo>
                    <a:cubicBezTo>
                      <a:pt x="13390" y="17492"/>
                      <a:pt x="13653" y="17382"/>
                      <a:pt x="13918" y="17559"/>
                    </a:cubicBezTo>
                    <a:lnTo>
                      <a:pt x="16661" y="19410"/>
                    </a:lnTo>
                    <a:cubicBezTo>
                      <a:pt x="16924" y="19589"/>
                      <a:pt x="17324" y="19549"/>
                      <a:pt x="17549" y="19324"/>
                    </a:cubicBezTo>
                    <a:lnTo>
                      <a:pt x="19324" y="17551"/>
                    </a:lnTo>
                    <a:cubicBezTo>
                      <a:pt x="19549" y="17324"/>
                      <a:pt x="19588" y="16925"/>
                      <a:pt x="19409" y="16661"/>
                    </a:cubicBezTo>
                    <a:lnTo>
                      <a:pt x="17559" y="13917"/>
                    </a:lnTo>
                    <a:cubicBezTo>
                      <a:pt x="17380" y="13654"/>
                      <a:pt x="17491" y="13391"/>
                      <a:pt x="17804" y="13333"/>
                    </a:cubicBezTo>
                    <a:lnTo>
                      <a:pt x="21031" y="12739"/>
                    </a:lnTo>
                    <a:cubicBezTo>
                      <a:pt x="21344" y="12681"/>
                      <a:pt x="21600" y="12374"/>
                      <a:pt x="21600" y="12055"/>
                    </a:cubicBezTo>
                    <a:lnTo>
                      <a:pt x="21600" y="9545"/>
                    </a:lnTo>
                    <a:cubicBezTo>
                      <a:pt x="21600" y="9227"/>
                      <a:pt x="21344" y="8919"/>
                      <a:pt x="21031" y="8861"/>
                    </a:cubicBezTo>
                    <a:close/>
                    <a:moveTo>
                      <a:pt x="10826" y="14160"/>
                    </a:moveTo>
                    <a:cubicBezTo>
                      <a:pt x="8974" y="14160"/>
                      <a:pt x="7473" y="12659"/>
                      <a:pt x="7473" y="10807"/>
                    </a:cubicBezTo>
                    <a:cubicBezTo>
                      <a:pt x="7473" y="8956"/>
                      <a:pt x="8974" y="7456"/>
                      <a:pt x="10826" y="7456"/>
                    </a:cubicBezTo>
                    <a:cubicBezTo>
                      <a:pt x="12677" y="7456"/>
                      <a:pt x="14178" y="8956"/>
                      <a:pt x="14178" y="10807"/>
                    </a:cubicBezTo>
                    <a:cubicBezTo>
                      <a:pt x="14178" y="12659"/>
                      <a:pt x="12677" y="14160"/>
                      <a:pt x="10826" y="14160"/>
                    </a:cubicBezTo>
                    <a:close/>
                    <a:moveTo>
                      <a:pt x="10826" y="14160"/>
                    </a:moveTo>
                  </a:path>
                </a:pathLst>
              </a:custGeom>
              <a:grp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anchor="ctr"/>
              <a:lstStyle/>
              <a:p>
                <a:pPr algn="ctr"/>
                <a:endParaRPr sz="1400">
                  <a:cs typeface="+mn-ea"/>
                  <a:sym typeface="+mn-lt"/>
                </a:endParaRPr>
              </a:p>
            </p:txBody>
          </p:sp>
          <p:sp>
            <p:nvSpPr>
              <p:cNvPr id="42" name="Freeform: Shape 47"/>
              <p:cNvSpPr>
                <a:spLocks/>
              </p:cNvSpPr>
              <p:nvPr/>
            </p:nvSpPr>
            <p:spPr bwMode="auto">
              <a:xfrm>
                <a:off x="-12" y="-13"/>
                <a:ext cx="431" cy="4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a:moveTo>
                      <a:pt x="21032" y="8862"/>
                    </a:moveTo>
                    <a:lnTo>
                      <a:pt x="17805" y="8267"/>
                    </a:lnTo>
                    <a:cubicBezTo>
                      <a:pt x="17492" y="8210"/>
                      <a:pt x="17382" y="7947"/>
                      <a:pt x="17560" y="7684"/>
                    </a:cubicBezTo>
                    <a:lnTo>
                      <a:pt x="19410" y="4940"/>
                    </a:lnTo>
                    <a:cubicBezTo>
                      <a:pt x="19588" y="4676"/>
                      <a:pt x="19550" y="4276"/>
                      <a:pt x="19324" y="4051"/>
                    </a:cubicBezTo>
                    <a:lnTo>
                      <a:pt x="17549" y="2276"/>
                    </a:lnTo>
                    <a:cubicBezTo>
                      <a:pt x="17324" y="2051"/>
                      <a:pt x="16924" y="2013"/>
                      <a:pt x="16661" y="2191"/>
                    </a:cubicBezTo>
                    <a:lnTo>
                      <a:pt x="13917" y="4041"/>
                    </a:lnTo>
                    <a:cubicBezTo>
                      <a:pt x="13653" y="4219"/>
                      <a:pt x="13390" y="4108"/>
                      <a:pt x="13332" y="3796"/>
                    </a:cubicBezTo>
                    <a:lnTo>
                      <a:pt x="12739" y="569"/>
                    </a:lnTo>
                    <a:cubicBezTo>
                      <a:pt x="12681" y="256"/>
                      <a:pt x="12374" y="0"/>
                      <a:pt x="12055" y="0"/>
                    </a:cubicBezTo>
                    <a:lnTo>
                      <a:pt x="9545" y="0"/>
                    </a:lnTo>
                    <a:cubicBezTo>
                      <a:pt x="9226" y="0"/>
                      <a:pt x="8919" y="256"/>
                      <a:pt x="8861" y="569"/>
                    </a:cubicBezTo>
                    <a:lnTo>
                      <a:pt x="8268" y="3796"/>
                    </a:lnTo>
                    <a:cubicBezTo>
                      <a:pt x="8210" y="4108"/>
                      <a:pt x="7947" y="4219"/>
                      <a:pt x="7683" y="4041"/>
                    </a:cubicBezTo>
                    <a:lnTo>
                      <a:pt x="4940" y="2191"/>
                    </a:lnTo>
                    <a:cubicBezTo>
                      <a:pt x="4676" y="2013"/>
                      <a:pt x="4276" y="2051"/>
                      <a:pt x="4051" y="2276"/>
                    </a:cubicBezTo>
                    <a:lnTo>
                      <a:pt x="2276" y="4051"/>
                    </a:lnTo>
                    <a:cubicBezTo>
                      <a:pt x="2051" y="4276"/>
                      <a:pt x="2012" y="4677"/>
                      <a:pt x="2190" y="4940"/>
                    </a:cubicBezTo>
                    <a:lnTo>
                      <a:pt x="4040" y="7684"/>
                    </a:lnTo>
                    <a:cubicBezTo>
                      <a:pt x="4218" y="7947"/>
                      <a:pt x="4108" y="8210"/>
                      <a:pt x="3795" y="8267"/>
                    </a:cubicBezTo>
                    <a:lnTo>
                      <a:pt x="568" y="8862"/>
                    </a:lnTo>
                    <a:cubicBezTo>
                      <a:pt x="256" y="8920"/>
                      <a:pt x="0" y="9227"/>
                      <a:pt x="0" y="9545"/>
                    </a:cubicBezTo>
                    <a:lnTo>
                      <a:pt x="0" y="12055"/>
                    </a:lnTo>
                    <a:cubicBezTo>
                      <a:pt x="0" y="12374"/>
                      <a:pt x="256" y="12681"/>
                      <a:pt x="568" y="12738"/>
                    </a:cubicBezTo>
                    <a:lnTo>
                      <a:pt x="3796" y="13333"/>
                    </a:lnTo>
                    <a:cubicBezTo>
                      <a:pt x="4108" y="13391"/>
                      <a:pt x="4219" y="13654"/>
                      <a:pt x="4041" y="13917"/>
                    </a:cubicBezTo>
                    <a:lnTo>
                      <a:pt x="2190" y="16661"/>
                    </a:lnTo>
                    <a:cubicBezTo>
                      <a:pt x="2012" y="16924"/>
                      <a:pt x="2050" y="17324"/>
                      <a:pt x="2276" y="17549"/>
                    </a:cubicBezTo>
                    <a:lnTo>
                      <a:pt x="4051" y="19324"/>
                    </a:lnTo>
                    <a:cubicBezTo>
                      <a:pt x="4276" y="19549"/>
                      <a:pt x="4676" y="19588"/>
                      <a:pt x="4940" y="19410"/>
                    </a:cubicBezTo>
                    <a:lnTo>
                      <a:pt x="7683" y="17560"/>
                    </a:lnTo>
                    <a:cubicBezTo>
                      <a:pt x="7947" y="17382"/>
                      <a:pt x="8210" y="17493"/>
                      <a:pt x="8268" y="17805"/>
                    </a:cubicBezTo>
                    <a:lnTo>
                      <a:pt x="8861" y="21031"/>
                    </a:lnTo>
                    <a:cubicBezTo>
                      <a:pt x="8919" y="21344"/>
                      <a:pt x="9226" y="21600"/>
                      <a:pt x="9545" y="21600"/>
                    </a:cubicBezTo>
                    <a:lnTo>
                      <a:pt x="12055" y="21600"/>
                    </a:lnTo>
                    <a:cubicBezTo>
                      <a:pt x="12374" y="21600"/>
                      <a:pt x="12681" y="21344"/>
                      <a:pt x="12739" y="21031"/>
                    </a:cubicBezTo>
                    <a:lnTo>
                      <a:pt x="13332" y="17805"/>
                    </a:lnTo>
                    <a:cubicBezTo>
                      <a:pt x="13390" y="17492"/>
                      <a:pt x="13653" y="17381"/>
                      <a:pt x="13917" y="17560"/>
                    </a:cubicBezTo>
                    <a:lnTo>
                      <a:pt x="16661" y="19410"/>
                    </a:lnTo>
                    <a:cubicBezTo>
                      <a:pt x="16924" y="19588"/>
                      <a:pt x="17324" y="19550"/>
                      <a:pt x="17549" y="19324"/>
                    </a:cubicBezTo>
                    <a:lnTo>
                      <a:pt x="19324" y="17550"/>
                    </a:lnTo>
                    <a:cubicBezTo>
                      <a:pt x="19549" y="17324"/>
                      <a:pt x="19588" y="16924"/>
                      <a:pt x="19410" y="16661"/>
                    </a:cubicBezTo>
                    <a:lnTo>
                      <a:pt x="17559" y="13917"/>
                    </a:lnTo>
                    <a:cubicBezTo>
                      <a:pt x="17381" y="13654"/>
                      <a:pt x="17492" y="13391"/>
                      <a:pt x="17804" y="13333"/>
                    </a:cubicBezTo>
                    <a:lnTo>
                      <a:pt x="21032" y="12738"/>
                    </a:lnTo>
                    <a:cubicBezTo>
                      <a:pt x="21344" y="12681"/>
                      <a:pt x="21600" y="12374"/>
                      <a:pt x="21600" y="12055"/>
                    </a:cubicBezTo>
                    <a:lnTo>
                      <a:pt x="21600" y="9545"/>
                    </a:lnTo>
                    <a:cubicBezTo>
                      <a:pt x="21600" y="9227"/>
                      <a:pt x="21344" y="8920"/>
                      <a:pt x="21032" y="8862"/>
                    </a:cubicBezTo>
                    <a:close/>
                    <a:moveTo>
                      <a:pt x="10799" y="14712"/>
                    </a:moveTo>
                    <a:cubicBezTo>
                      <a:pt x="8643" y="14712"/>
                      <a:pt x="6896" y="12964"/>
                      <a:pt x="6896" y="10809"/>
                    </a:cubicBezTo>
                    <a:cubicBezTo>
                      <a:pt x="6896" y="8654"/>
                      <a:pt x="8643" y="6907"/>
                      <a:pt x="10799" y="6907"/>
                    </a:cubicBezTo>
                    <a:cubicBezTo>
                      <a:pt x="12954" y="6907"/>
                      <a:pt x="14701" y="8654"/>
                      <a:pt x="14701" y="10809"/>
                    </a:cubicBezTo>
                    <a:cubicBezTo>
                      <a:pt x="14701" y="12964"/>
                      <a:pt x="12954" y="14712"/>
                      <a:pt x="10799" y="14712"/>
                    </a:cubicBezTo>
                    <a:close/>
                    <a:moveTo>
                      <a:pt x="10799" y="14712"/>
                    </a:moveTo>
                  </a:path>
                </a:pathLst>
              </a:custGeom>
              <a:grp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anchor="ctr"/>
              <a:lstStyle/>
              <a:p>
                <a:pPr algn="ctr"/>
                <a:endParaRPr sz="1400">
                  <a:cs typeface="+mn-ea"/>
                  <a:sym typeface="+mn-lt"/>
                </a:endParaRPr>
              </a:p>
            </p:txBody>
          </p:sp>
        </p:grpSp>
      </p:grpSp>
      <p:grpSp>
        <p:nvGrpSpPr>
          <p:cNvPr id="19" name="组合 18"/>
          <p:cNvGrpSpPr/>
          <p:nvPr/>
        </p:nvGrpSpPr>
        <p:grpSpPr>
          <a:xfrm>
            <a:off x="285720" y="3286129"/>
            <a:ext cx="6602142" cy="1357323"/>
            <a:chOff x="846304" y="1451431"/>
            <a:chExt cx="7585167" cy="1784138"/>
          </a:xfrm>
        </p:grpSpPr>
        <p:sp>
          <p:nvSpPr>
            <p:cNvPr id="20" name="Arrow: Right 39"/>
            <p:cNvSpPr/>
            <p:nvPr/>
          </p:nvSpPr>
          <p:spPr>
            <a:xfrm rot="10800000">
              <a:off x="846304" y="1451431"/>
              <a:ext cx="2307122" cy="1784138"/>
            </a:xfrm>
            <a:prstGeom prst="rightArrow">
              <a:avLst/>
            </a:prstGeom>
            <a:solidFill>
              <a:srgbClr val="404040"/>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cs typeface="+mn-ea"/>
                <a:sym typeface="+mn-lt"/>
              </a:endParaRPr>
            </a:p>
          </p:txBody>
        </p:sp>
        <p:grpSp>
          <p:nvGrpSpPr>
            <p:cNvPr id="21" name="组合 28"/>
            <p:cNvGrpSpPr/>
            <p:nvPr/>
          </p:nvGrpSpPr>
          <p:grpSpPr>
            <a:xfrm>
              <a:off x="1391106" y="1898067"/>
              <a:ext cx="7040365" cy="990049"/>
              <a:chOff x="1391106" y="1898067"/>
              <a:chExt cx="7040365" cy="990049"/>
            </a:xfrm>
          </p:grpSpPr>
          <p:grpSp>
            <p:nvGrpSpPr>
              <p:cNvPr id="22" name="Group 45"/>
              <p:cNvGrpSpPr>
                <a:grpSpLocks/>
              </p:cNvGrpSpPr>
              <p:nvPr/>
            </p:nvGrpSpPr>
            <p:grpSpPr bwMode="auto">
              <a:xfrm>
                <a:off x="1391106" y="2047945"/>
                <a:ext cx="488472" cy="488472"/>
                <a:chOff x="-12" y="-156"/>
                <a:chExt cx="575" cy="575"/>
              </a:xfrm>
              <a:solidFill>
                <a:srgbClr val="FFFFFF"/>
              </a:solidFill>
              <a:effectLst/>
            </p:grpSpPr>
            <p:sp>
              <p:nvSpPr>
                <p:cNvPr id="25" name="Freeform: Shape 46"/>
                <p:cNvSpPr>
                  <a:spLocks/>
                </p:cNvSpPr>
                <p:nvPr/>
              </p:nvSpPr>
              <p:spPr bwMode="auto">
                <a:xfrm>
                  <a:off x="348" y="-156"/>
                  <a:ext cx="215" cy="21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a:moveTo>
                        <a:pt x="21031" y="8861"/>
                      </a:moveTo>
                      <a:lnTo>
                        <a:pt x="17805" y="8267"/>
                      </a:lnTo>
                      <a:cubicBezTo>
                        <a:pt x="17492" y="8210"/>
                        <a:pt x="17382" y="7947"/>
                        <a:pt x="17559" y="7682"/>
                      </a:cubicBezTo>
                      <a:lnTo>
                        <a:pt x="19409" y="4939"/>
                      </a:lnTo>
                      <a:cubicBezTo>
                        <a:pt x="19588" y="4676"/>
                        <a:pt x="19549" y="4276"/>
                        <a:pt x="19324" y="4051"/>
                      </a:cubicBezTo>
                      <a:lnTo>
                        <a:pt x="17549" y="2276"/>
                      </a:lnTo>
                      <a:cubicBezTo>
                        <a:pt x="17324" y="2052"/>
                        <a:pt x="16924" y="2013"/>
                        <a:pt x="16661" y="2191"/>
                      </a:cubicBezTo>
                      <a:lnTo>
                        <a:pt x="13918" y="4042"/>
                      </a:lnTo>
                      <a:cubicBezTo>
                        <a:pt x="13654" y="4220"/>
                        <a:pt x="13391" y="4109"/>
                        <a:pt x="13333" y="3796"/>
                      </a:cubicBezTo>
                      <a:lnTo>
                        <a:pt x="12739" y="569"/>
                      </a:lnTo>
                      <a:cubicBezTo>
                        <a:pt x="12681" y="255"/>
                        <a:pt x="12374" y="0"/>
                        <a:pt x="12056" y="0"/>
                      </a:cubicBezTo>
                      <a:lnTo>
                        <a:pt x="9545" y="0"/>
                      </a:lnTo>
                      <a:cubicBezTo>
                        <a:pt x="9227" y="0"/>
                        <a:pt x="8919" y="255"/>
                        <a:pt x="8861" y="569"/>
                      </a:cubicBezTo>
                      <a:lnTo>
                        <a:pt x="8267" y="3796"/>
                      </a:lnTo>
                      <a:cubicBezTo>
                        <a:pt x="8210" y="4109"/>
                        <a:pt x="7947" y="4219"/>
                        <a:pt x="7682" y="4041"/>
                      </a:cubicBezTo>
                      <a:lnTo>
                        <a:pt x="4939" y="2191"/>
                      </a:lnTo>
                      <a:cubicBezTo>
                        <a:pt x="4676" y="2013"/>
                        <a:pt x="4276" y="2052"/>
                        <a:pt x="4051" y="2276"/>
                      </a:cubicBezTo>
                      <a:lnTo>
                        <a:pt x="2276" y="4051"/>
                      </a:lnTo>
                      <a:cubicBezTo>
                        <a:pt x="2051" y="4277"/>
                        <a:pt x="2012" y="4677"/>
                        <a:pt x="2191" y="4939"/>
                      </a:cubicBezTo>
                      <a:lnTo>
                        <a:pt x="4041" y="7682"/>
                      </a:lnTo>
                      <a:cubicBezTo>
                        <a:pt x="4220" y="7946"/>
                        <a:pt x="4108" y="8209"/>
                        <a:pt x="3796" y="8267"/>
                      </a:cubicBezTo>
                      <a:lnTo>
                        <a:pt x="569" y="8861"/>
                      </a:lnTo>
                      <a:cubicBezTo>
                        <a:pt x="255" y="8919"/>
                        <a:pt x="0" y="9226"/>
                        <a:pt x="0" y="9545"/>
                      </a:cubicBezTo>
                      <a:lnTo>
                        <a:pt x="0" y="12055"/>
                      </a:lnTo>
                      <a:cubicBezTo>
                        <a:pt x="0" y="12373"/>
                        <a:pt x="255" y="12681"/>
                        <a:pt x="569" y="12739"/>
                      </a:cubicBezTo>
                      <a:lnTo>
                        <a:pt x="3796" y="13333"/>
                      </a:lnTo>
                      <a:cubicBezTo>
                        <a:pt x="4110" y="13390"/>
                        <a:pt x="4219" y="13653"/>
                        <a:pt x="4042" y="13917"/>
                      </a:cubicBezTo>
                      <a:lnTo>
                        <a:pt x="2191" y="16661"/>
                      </a:lnTo>
                      <a:cubicBezTo>
                        <a:pt x="2012" y="16925"/>
                        <a:pt x="2051" y="17324"/>
                        <a:pt x="2276" y="17549"/>
                      </a:cubicBezTo>
                      <a:lnTo>
                        <a:pt x="4051" y="19324"/>
                      </a:lnTo>
                      <a:cubicBezTo>
                        <a:pt x="4276" y="19549"/>
                        <a:pt x="4676" y="19589"/>
                        <a:pt x="4939" y="19410"/>
                      </a:cubicBezTo>
                      <a:lnTo>
                        <a:pt x="7682" y="17559"/>
                      </a:lnTo>
                      <a:cubicBezTo>
                        <a:pt x="7946" y="17381"/>
                        <a:pt x="8209" y="17492"/>
                        <a:pt x="8267" y="17804"/>
                      </a:cubicBezTo>
                      <a:lnTo>
                        <a:pt x="8861" y="21031"/>
                      </a:lnTo>
                      <a:cubicBezTo>
                        <a:pt x="8919" y="21345"/>
                        <a:pt x="9226" y="21600"/>
                        <a:pt x="9545" y="21600"/>
                      </a:cubicBezTo>
                      <a:lnTo>
                        <a:pt x="12056" y="21600"/>
                      </a:lnTo>
                      <a:cubicBezTo>
                        <a:pt x="12374" y="21600"/>
                        <a:pt x="12681" y="21345"/>
                        <a:pt x="12739" y="21031"/>
                      </a:cubicBezTo>
                      <a:lnTo>
                        <a:pt x="13333" y="17804"/>
                      </a:lnTo>
                      <a:cubicBezTo>
                        <a:pt x="13390" y="17492"/>
                        <a:pt x="13653" y="17382"/>
                        <a:pt x="13918" y="17559"/>
                      </a:cubicBezTo>
                      <a:lnTo>
                        <a:pt x="16661" y="19410"/>
                      </a:lnTo>
                      <a:cubicBezTo>
                        <a:pt x="16924" y="19589"/>
                        <a:pt x="17324" y="19549"/>
                        <a:pt x="17549" y="19324"/>
                      </a:cubicBezTo>
                      <a:lnTo>
                        <a:pt x="19324" y="17551"/>
                      </a:lnTo>
                      <a:cubicBezTo>
                        <a:pt x="19549" y="17324"/>
                        <a:pt x="19588" y="16925"/>
                        <a:pt x="19409" y="16661"/>
                      </a:cubicBezTo>
                      <a:lnTo>
                        <a:pt x="17559" y="13917"/>
                      </a:lnTo>
                      <a:cubicBezTo>
                        <a:pt x="17380" y="13654"/>
                        <a:pt x="17491" y="13391"/>
                        <a:pt x="17804" y="13333"/>
                      </a:cubicBezTo>
                      <a:lnTo>
                        <a:pt x="21031" y="12739"/>
                      </a:lnTo>
                      <a:cubicBezTo>
                        <a:pt x="21344" y="12681"/>
                        <a:pt x="21600" y="12374"/>
                        <a:pt x="21600" y="12055"/>
                      </a:cubicBezTo>
                      <a:lnTo>
                        <a:pt x="21600" y="9545"/>
                      </a:lnTo>
                      <a:cubicBezTo>
                        <a:pt x="21600" y="9227"/>
                        <a:pt x="21344" y="8919"/>
                        <a:pt x="21031" y="8861"/>
                      </a:cubicBezTo>
                      <a:close/>
                      <a:moveTo>
                        <a:pt x="10826" y="14160"/>
                      </a:moveTo>
                      <a:cubicBezTo>
                        <a:pt x="8974" y="14160"/>
                        <a:pt x="7473" y="12659"/>
                        <a:pt x="7473" y="10807"/>
                      </a:cubicBezTo>
                      <a:cubicBezTo>
                        <a:pt x="7473" y="8956"/>
                        <a:pt x="8974" y="7456"/>
                        <a:pt x="10826" y="7456"/>
                      </a:cubicBezTo>
                      <a:cubicBezTo>
                        <a:pt x="12677" y="7456"/>
                        <a:pt x="14178" y="8956"/>
                        <a:pt x="14178" y="10807"/>
                      </a:cubicBezTo>
                      <a:cubicBezTo>
                        <a:pt x="14178" y="12659"/>
                        <a:pt x="12677" y="14160"/>
                        <a:pt x="10826" y="14160"/>
                      </a:cubicBezTo>
                      <a:close/>
                      <a:moveTo>
                        <a:pt x="10826" y="14160"/>
                      </a:moveTo>
                    </a:path>
                  </a:pathLst>
                </a:custGeom>
                <a:grp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anchor="ctr"/>
                <a:lstStyle/>
                <a:p>
                  <a:pPr algn="ctr"/>
                  <a:endParaRPr sz="1400">
                    <a:cs typeface="+mn-ea"/>
                    <a:sym typeface="+mn-lt"/>
                  </a:endParaRPr>
                </a:p>
              </p:txBody>
            </p:sp>
            <p:sp>
              <p:nvSpPr>
                <p:cNvPr id="26" name="Freeform: Shape 47"/>
                <p:cNvSpPr>
                  <a:spLocks/>
                </p:cNvSpPr>
                <p:nvPr/>
              </p:nvSpPr>
              <p:spPr bwMode="auto">
                <a:xfrm>
                  <a:off x="-12" y="-13"/>
                  <a:ext cx="431" cy="4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a:moveTo>
                        <a:pt x="21032" y="8862"/>
                      </a:moveTo>
                      <a:lnTo>
                        <a:pt x="17805" y="8267"/>
                      </a:lnTo>
                      <a:cubicBezTo>
                        <a:pt x="17492" y="8210"/>
                        <a:pt x="17382" y="7947"/>
                        <a:pt x="17560" y="7684"/>
                      </a:cubicBezTo>
                      <a:lnTo>
                        <a:pt x="19410" y="4940"/>
                      </a:lnTo>
                      <a:cubicBezTo>
                        <a:pt x="19588" y="4676"/>
                        <a:pt x="19550" y="4276"/>
                        <a:pt x="19324" y="4051"/>
                      </a:cubicBezTo>
                      <a:lnTo>
                        <a:pt x="17549" y="2276"/>
                      </a:lnTo>
                      <a:cubicBezTo>
                        <a:pt x="17324" y="2051"/>
                        <a:pt x="16924" y="2013"/>
                        <a:pt x="16661" y="2191"/>
                      </a:cubicBezTo>
                      <a:lnTo>
                        <a:pt x="13917" y="4041"/>
                      </a:lnTo>
                      <a:cubicBezTo>
                        <a:pt x="13653" y="4219"/>
                        <a:pt x="13390" y="4108"/>
                        <a:pt x="13332" y="3796"/>
                      </a:cubicBezTo>
                      <a:lnTo>
                        <a:pt x="12739" y="569"/>
                      </a:lnTo>
                      <a:cubicBezTo>
                        <a:pt x="12681" y="256"/>
                        <a:pt x="12374" y="0"/>
                        <a:pt x="12055" y="0"/>
                      </a:cubicBezTo>
                      <a:lnTo>
                        <a:pt x="9545" y="0"/>
                      </a:lnTo>
                      <a:cubicBezTo>
                        <a:pt x="9226" y="0"/>
                        <a:pt x="8919" y="256"/>
                        <a:pt x="8861" y="569"/>
                      </a:cubicBezTo>
                      <a:lnTo>
                        <a:pt x="8268" y="3796"/>
                      </a:lnTo>
                      <a:cubicBezTo>
                        <a:pt x="8210" y="4108"/>
                        <a:pt x="7947" y="4219"/>
                        <a:pt x="7683" y="4041"/>
                      </a:cubicBezTo>
                      <a:lnTo>
                        <a:pt x="4940" y="2191"/>
                      </a:lnTo>
                      <a:cubicBezTo>
                        <a:pt x="4676" y="2013"/>
                        <a:pt x="4276" y="2051"/>
                        <a:pt x="4051" y="2276"/>
                      </a:cubicBezTo>
                      <a:lnTo>
                        <a:pt x="2276" y="4051"/>
                      </a:lnTo>
                      <a:cubicBezTo>
                        <a:pt x="2051" y="4276"/>
                        <a:pt x="2012" y="4677"/>
                        <a:pt x="2190" y="4940"/>
                      </a:cubicBezTo>
                      <a:lnTo>
                        <a:pt x="4040" y="7684"/>
                      </a:lnTo>
                      <a:cubicBezTo>
                        <a:pt x="4218" y="7947"/>
                        <a:pt x="4108" y="8210"/>
                        <a:pt x="3795" y="8267"/>
                      </a:cubicBezTo>
                      <a:lnTo>
                        <a:pt x="568" y="8862"/>
                      </a:lnTo>
                      <a:cubicBezTo>
                        <a:pt x="256" y="8920"/>
                        <a:pt x="0" y="9227"/>
                        <a:pt x="0" y="9545"/>
                      </a:cubicBezTo>
                      <a:lnTo>
                        <a:pt x="0" y="12055"/>
                      </a:lnTo>
                      <a:cubicBezTo>
                        <a:pt x="0" y="12374"/>
                        <a:pt x="256" y="12681"/>
                        <a:pt x="568" y="12738"/>
                      </a:cubicBezTo>
                      <a:lnTo>
                        <a:pt x="3796" y="13333"/>
                      </a:lnTo>
                      <a:cubicBezTo>
                        <a:pt x="4108" y="13391"/>
                        <a:pt x="4219" y="13654"/>
                        <a:pt x="4041" y="13917"/>
                      </a:cubicBezTo>
                      <a:lnTo>
                        <a:pt x="2190" y="16661"/>
                      </a:lnTo>
                      <a:cubicBezTo>
                        <a:pt x="2012" y="16924"/>
                        <a:pt x="2050" y="17324"/>
                        <a:pt x="2276" y="17549"/>
                      </a:cubicBezTo>
                      <a:lnTo>
                        <a:pt x="4051" y="19324"/>
                      </a:lnTo>
                      <a:cubicBezTo>
                        <a:pt x="4276" y="19549"/>
                        <a:pt x="4676" y="19588"/>
                        <a:pt x="4940" y="19410"/>
                      </a:cubicBezTo>
                      <a:lnTo>
                        <a:pt x="7683" y="17560"/>
                      </a:lnTo>
                      <a:cubicBezTo>
                        <a:pt x="7947" y="17382"/>
                        <a:pt x="8210" y="17493"/>
                        <a:pt x="8268" y="17805"/>
                      </a:cubicBezTo>
                      <a:lnTo>
                        <a:pt x="8861" y="21031"/>
                      </a:lnTo>
                      <a:cubicBezTo>
                        <a:pt x="8919" y="21344"/>
                        <a:pt x="9226" y="21600"/>
                        <a:pt x="9545" y="21600"/>
                      </a:cubicBezTo>
                      <a:lnTo>
                        <a:pt x="12055" y="21600"/>
                      </a:lnTo>
                      <a:cubicBezTo>
                        <a:pt x="12374" y="21600"/>
                        <a:pt x="12681" y="21344"/>
                        <a:pt x="12739" y="21031"/>
                      </a:cubicBezTo>
                      <a:lnTo>
                        <a:pt x="13332" y="17805"/>
                      </a:lnTo>
                      <a:cubicBezTo>
                        <a:pt x="13390" y="17492"/>
                        <a:pt x="13653" y="17381"/>
                        <a:pt x="13917" y="17560"/>
                      </a:cubicBezTo>
                      <a:lnTo>
                        <a:pt x="16661" y="19410"/>
                      </a:lnTo>
                      <a:cubicBezTo>
                        <a:pt x="16924" y="19588"/>
                        <a:pt x="17324" y="19550"/>
                        <a:pt x="17549" y="19324"/>
                      </a:cubicBezTo>
                      <a:lnTo>
                        <a:pt x="19324" y="17550"/>
                      </a:lnTo>
                      <a:cubicBezTo>
                        <a:pt x="19549" y="17324"/>
                        <a:pt x="19588" y="16924"/>
                        <a:pt x="19410" y="16661"/>
                      </a:cubicBezTo>
                      <a:lnTo>
                        <a:pt x="17559" y="13917"/>
                      </a:lnTo>
                      <a:cubicBezTo>
                        <a:pt x="17381" y="13654"/>
                        <a:pt x="17492" y="13391"/>
                        <a:pt x="17804" y="13333"/>
                      </a:cubicBezTo>
                      <a:lnTo>
                        <a:pt x="21032" y="12738"/>
                      </a:lnTo>
                      <a:cubicBezTo>
                        <a:pt x="21344" y="12681"/>
                        <a:pt x="21600" y="12374"/>
                        <a:pt x="21600" y="12055"/>
                      </a:cubicBezTo>
                      <a:lnTo>
                        <a:pt x="21600" y="9545"/>
                      </a:lnTo>
                      <a:cubicBezTo>
                        <a:pt x="21600" y="9227"/>
                        <a:pt x="21344" y="8920"/>
                        <a:pt x="21032" y="8862"/>
                      </a:cubicBezTo>
                      <a:close/>
                      <a:moveTo>
                        <a:pt x="10799" y="14712"/>
                      </a:moveTo>
                      <a:cubicBezTo>
                        <a:pt x="8643" y="14712"/>
                        <a:pt x="6896" y="12964"/>
                        <a:pt x="6896" y="10809"/>
                      </a:cubicBezTo>
                      <a:cubicBezTo>
                        <a:pt x="6896" y="8654"/>
                        <a:pt x="8643" y="6907"/>
                        <a:pt x="10799" y="6907"/>
                      </a:cubicBezTo>
                      <a:cubicBezTo>
                        <a:pt x="12954" y="6907"/>
                        <a:pt x="14701" y="8654"/>
                        <a:pt x="14701" y="10809"/>
                      </a:cubicBezTo>
                      <a:cubicBezTo>
                        <a:pt x="14701" y="12964"/>
                        <a:pt x="12954" y="14712"/>
                        <a:pt x="10799" y="14712"/>
                      </a:cubicBezTo>
                      <a:close/>
                      <a:moveTo>
                        <a:pt x="10799" y="14712"/>
                      </a:moveTo>
                    </a:path>
                  </a:pathLst>
                </a:custGeom>
                <a:grp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anchor="ctr"/>
                <a:lstStyle/>
                <a:p>
                  <a:pPr algn="ctr"/>
                  <a:endParaRPr sz="1400">
                    <a:cs typeface="+mn-ea"/>
                    <a:sym typeface="+mn-lt"/>
                  </a:endParaRPr>
                </a:p>
              </p:txBody>
            </p:sp>
          </p:grpSp>
          <p:sp>
            <p:nvSpPr>
              <p:cNvPr id="23" name="Rectangle 20"/>
              <p:cNvSpPr/>
              <p:nvPr/>
            </p:nvSpPr>
            <p:spPr>
              <a:xfrm>
                <a:off x="3100304" y="1898067"/>
                <a:ext cx="5331167" cy="903575"/>
              </a:xfrm>
              <a:prstGeom prst="rect">
                <a:avLst/>
              </a:prstGeom>
              <a:solidFill>
                <a:srgbClr val="005DA2"/>
              </a:solidFill>
              <a:effectLst/>
            </p:spPr>
            <p:txBody>
              <a:bodyPr wrap="none" lIns="144000" tIns="0" rIns="144000" bIns="0" anchor="ctr">
                <a:noAutofit/>
              </a:bodyPr>
              <a:lstStyle/>
              <a:p>
                <a:pPr algn="ctr"/>
                <a:r>
                  <a:rPr lang="zh-CN" altLang="en-US" dirty="0" smtClean="0">
                    <a:solidFill>
                      <a:schemeClr val="bg1"/>
                    </a:solidFill>
                    <a:cs typeface="+mn-ea"/>
                    <a:sym typeface="+mn-lt"/>
                  </a:rPr>
                  <a:t>加大对项目部 资金监管</a:t>
                </a:r>
                <a:endParaRPr lang="zh-CN" altLang="en-US" dirty="0">
                  <a:solidFill>
                    <a:schemeClr val="bg1"/>
                  </a:solidFill>
                  <a:cs typeface="+mn-ea"/>
                  <a:sym typeface="+mn-lt"/>
                </a:endParaRPr>
              </a:p>
            </p:txBody>
          </p:sp>
          <p:sp>
            <p:nvSpPr>
              <p:cNvPr id="24" name="TextBox 23"/>
              <p:cNvSpPr txBox="1"/>
              <p:nvPr/>
            </p:nvSpPr>
            <p:spPr>
              <a:xfrm>
                <a:off x="2227454" y="1957633"/>
                <a:ext cx="801500" cy="930483"/>
              </a:xfrm>
              <a:prstGeom prst="rect">
                <a:avLst/>
              </a:prstGeom>
              <a:noFill/>
            </p:spPr>
            <p:txBody>
              <a:bodyPr wrap="none" rtlCol="0">
                <a:spAutoFit/>
              </a:bodyPr>
              <a:lstStyle/>
              <a:p>
                <a:r>
                  <a:rPr lang="zh-CN" altLang="en-US" sz="4000" b="1" dirty="0" smtClean="0">
                    <a:solidFill>
                      <a:schemeClr val="bg1">
                        <a:lumMod val="95000"/>
                      </a:schemeClr>
                    </a:solidFill>
                    <a:cs typeface="+mn-ea"/>
                    <a:sym typeface="+mn-lt"/>
                  </a:rPr>
                  <a:t>三</a:t>
                </a:r>
                <a:endParaRPr lang="zh-CN" altLang="en-US" sz="2400" b="1" dirty="0">
                  <a:solidFill>
                    <a:schemeClr val="bg1">
                      <a:lumMod val="95000"/>
                    </a:schemeClr>
                  </a:solidFill>
                  <a:cs typeface="+mn-ea"/>
                  <a:sym typeface="+mn-lt"/>
                </a:endParaRPr>
              </a:p>
            </p:txBody>
          </p:sp>
        </p:grpSp>
      </p:grpSp>
    </p:spTree>
    <p:extLst>
      <p:ext uri="{BB962C8B-B14F-4D97-AF65-F5344CB8AC3E}">
        <p14:creationId xmlns:p14="http://schemas.microsoft.com/office/powerpoint/2010/main" xmlns="" val="3013103615"/>
      </p:ext>
    </p:extLst>
  </p:cSld>
  <p:clrMapOvr>
    <a:masterClrMapping/>
  </p:clrMapOvr>
  <mc:AlternateContent xmlns:mc="http://schemas.openxmlformats.org/markup-compatibility/2006">
    <mc:Choice xmlns:p14="http://schemas.microsoft.com/office/powerpoint/2010/main" xmlns=""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par>
                          <p:cTn id="12" fill="hold">
                            <p:stCondLst>
                              <p:cond delay="750"/>
                            </p:stCondLst>
                            <p:childTnLst>
                              <p:par>
                                <p:cTn id="13" presetID="22" presetClass="entr" presetSubtype="2"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right)">
                                      <p:cBhvr>
                                        <p:cTn id="15" dur="1000"/>
                                        <p:tgtEl>
                                          <p:spTgt spid="27"/>
                                        </p:tgtEl>
                                      </p:cBhvr>
                                    </p:animEffect>
                                  </p:childTnLst>
                                </p:cTn>
                              </p:par>
                            </p:childTnLst>
                          </p:cTn>
                        </p:par>
                        <p:par>
                          <p:cTn id="16" fill="hold">
                            <p:stCondLst>
                              <p:cond delay="1750"/>
                            </p:stCondLst>
                            <p:childTnLst>
                              <p:par>
                                <p:cTn id="17" presetID="22" presetClass="entr" presetSubtype="8"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1000"/>
                                        <p:tgtEl>
                                          <p:spTgt spid="36"/>
                                        </p:tgtEl>
                                      </p:cBhvr>
                                    </p:animEffect>
                                  </p:childTnLst>
                                </p:cTn>
                              </p:par>
                            </p:childTnLst>
                          </p:cTn>
                        </p:par>
                        <p:par>
                          <p:cTn id="20" fill="hold">
                            <p:stCondLst>
                              <p:cond delay="2750"/>
                            </p:stCondLst>
                            <p:childTnLst>
                              <p:par>
                                <p:cTn id="21" presetID="22" presetClass="entr" presetSubtype="2"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right)">
                                      <p:cBhvr>
                                        <p:cTn id="2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07654"/>
            <a:ext cx="2448272" cy="20182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410451" y="1930936"/>
            <a:ext cx="1553630" cy="1569660"/>
          </a:xfrm>
          <a:prstGeom prst="rect">
            <a:avLst/>
          </a:prstGeom>
          <a:noFill/>
        </p:spPr>
        <p:txBody>
          <a:bodyPr wrap="none" rtlCol="0">
            <a:spAutoFit/>
          </a:bodyPr>
          <a:lstStyle/>
          <a:p>
            <a:r>
              <a:rPr lang="en-US" altLang="zh-CN" sz="9600" dirty="0">
                <a:solidFill>
                  <a:schemeClr val="bg1"/>
                </a:solidFill>
                <a:cs typeface="+mn-ea"/>
                <a:sym typeface="+mn-lt"/>
              </a:rPr>
              <a:t>03</a:t>
            </a:r>
            <a:endParaRPr lang="zh-CN" altLang="en-US" sz="9600" dirty="0">
              <a:solidFill>
                <a:schemeClr val="bg1"/>
              </a:solidFill>
              <a:cs typeface="+mn-ea"/>
              <a:sym typeface="+mn-lt"/>
            </a:endParaRPr>
          </a:p>
        </p:txBody>
      </p:sp>
      <p:sp>
        <p:nvSpPr>
          <p:cNvPr id="5" name="文本框 4"/>
          <p:cNvSpPr txBox="1"/>
          <p:nvPr/>
        </p:nvSpPr>
        <p:spPr>
          <a:xfrm>
            <a:off x="2690648" y="2258213"/>
            <a:ext cx="3877985" cy="830997"/>
          </a:xfrm>
          <a:prstGeom prst="rect">
            <a:avLst/>
          </a:prstGeom>
          <a:noFill/>
        </p:spPr>
        <p:txBody>
          <a:bodyPr wrap="none" rtlCol="0">
            <a:spAutoFit/>
          </a:bodyPr>
          <a:lstStyle/>
          <a:p>
            <a:pPr algn="ctr"/>
            <a:r>
              <a:rPr lang="zh-CN" altLang="en-US" sz="4800" b="1" dirty="0" smtClean="0">
                <a:solidFill>
                  <a:schemeClr val="tx1">
                    <a:lumMod val="75000"/>
                    <a:lumOff val="25000"/>
                  </a:schemeClr>
                </a:solidFill>
                <a:cs typeface="+mn-ea"/>
                <a:sym typeface="+mn-lt"/>
              </a:rPr>
              <a:t>注重施工安全</a:t>
            </a:r>
            <a:endParaRPr lang="zh-CN" altLang="en-US" sz="4800" b="1" dirty="0">
              <a:solidFill>
                <a:schemeClr val="tx1">
                  <a:lumMod val="75000"/>
                  <a:lumOff val="25000"/>
                </a:schemeClr>
              </a:solidFill>
              <a:cs typeface="+mn-ea"/>
              <a:sym typeface="+mn-lt"/>
            </a:endParaRPr>
          </a:p>
        </p:txBody>
      </p:sp>
      <p:sp>
        <p:nvSpPr>
          <p:cNvPr id="29" name="矩形 28"/>
          <p:cNvSpPr/>
          <p:nvPr/>
        </p:nvSpPr>
        <p:spPr>
          <a:xfrm>
            <a:off x="6731657" y="1707653"/>
            <a:ext cx="2448272" cy="20182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xmlns="" val="1901936003"/>
      </p:ext>
    </p:extLst>
  </p:cSld>
  <p:clrMapOvr>
    <a:masterClrMapping/>
  </p:clrMapOvr>
  <mc:AlternateContent xmlns:mc="http://schemas.openxmlformats.org/markup-compatibility/2006">
    <mc:Choice xmlns:p14="http://schemas.microsoft.com/office/powerpoint/2010/main" xmlns=""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gtEl>
                                      </p:cBhvr>
                                    </p:animEffect>
                                  </p:childTnLst>
                                </p:cTn>
                              </p:par>
                            </p:childTnLst>
                          </p:cTn>
                        </p:par>
                        <p:par>
                          <p:cTn id="20" fill="hold">
                            <p:stCondLst>
                              <p:cond delay="1750"/>
                            </p:stCondLst>
                            <p:childTnLst>
                              <p:par>
                                <p:cTn id="21" presetID="22" presetClass="entr" presetSubtype="4"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down)">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857880" y="123478"/>
            <a:ext cx="3232906"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bg1"/>
                </a:solidFill>
                <a:latin typeface="+mn-lt"/>
                <a:ea typeface="+mn-ea"/>
                <a:cs typeface="+mn-ea"/>
                <a:sym typeface="+mn-lt"/>
              </a:rPr>
              <a:t>施工安全</a:t>
            </a:r>
            <a:endParaRPr lang="zh-CN" altLang="en-US" sz="1800" b="1" dirty="0">
              <a:solidFill>
                <a:schemeClr val="bg1"/>
              </a:solidFill>
              <a:latin typeface="+mn-lt"/>
              <a:ea typeface="+mn-ea"/>
              <a:cs typeface="+mn-ea"/>
              <a:sym typeface="+mn-lt"/>
            </a:endParaRPr>
          </a:p>
        </p:txBody>
      </p:sp>
      <p:cxnSp>
        <p:nvCxnSpPr>
          <p:cNvPr id="23" name="直接连接符 22"/>
          <p:cNvCxnSpPr/>
          <p:nvPr/>
        </p:nvCxnSpPr>
        <p:spPr>
          <a:xfrm>
            <a:off x="538296" y="1237023"/>
            <a:ext cx="2697271" cy="117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Box 6"/>
          <p:cNvSpPr txBox="1"/>
          <p:nvPr/>
        </p:nvSpPr>
        <p:spPr>
          <a:xfrm>
            <a:off x="425752" y="893864"/>
            <a:ext cx="2852019"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cs typeface="+mn-ea"/>
                <a:sym typeface="+mn-lt"/>
              </a:rPr>
              <a:t>施工安全有关</a:t>
            </a:r>
            <a:r>
              <a:rPr lang="zh-CN" altLang="en-US" sz="1600" b="1" dirty="0">
                <a:solidFill>
                  <a:schemeClr val="tx1">
                    <a:lumMod val="65000"/>
                    <a:lumOff val="35000"/>
                  </a:schemeClr>
                </a:solidFill>
                <a:cs typeface="+mn-ea"/>
                <a:sym typeface="+mn-lt"/>
              </a:rPr>
              <a:t>法规</a:t>
            </a:r>
          </a:p>
        </p:txBody>
      </p:sp>
      <p:grpSp>
        <p:nvGrpSpPr>
          <p:cNvPr id="25" name="组合 24"/>
          <p:cNvGrpSpPr/>
          <p:nvPr/>
        </p:nvGrpSpPr>
        <p:grpSpPr>
          <a:xfrm>
            <a:off x="425752" y="1779579"/>
            <a:ext cx="5836596" cy="1857277"/>
            <a:chOff x="1459169" y="1941625"/>
            <a:chExt cx="5836596" cy="1857277"/>
          </a:xfrm>
        </p:grpSpPr>
        <p:sp>
          <p:nvSpPr>
            <p:cNvPr id="26" name="矩形 25"/>
            <p:cNvSpPr/>
            <p:nvPr/>
          </p:nvSpPr>
          <p:spPr>
            <a:xfrm>
              <a:off x="2809349" y="1941625"/>
              <a:ext cx="3056450" cy="338554"/>
            </a:xfrm>
            <a:prstGeom prst="rect">
              <a:avLst/>
            </a:prstGeom>
          </p:spPr>
          <p:txBody>
            <a:bodyPr wrap="square">
              <a:spAutoFit/>
            </a:bodyPr>
            <a:lstStyle/>
            <a:p>
              <a:r>
                <a:rPr lang="en-US" altLang="zh-CN" sz="1600" dirty="0" smtClean="0">
                  <a:cs typeface="+mn-ea"/>
                  <a:sym typeface="+mn-lt"/>
                </a:rPr>
                <a:t>《</a:t>
              </a:r>
              <a:r>
                <a:rPr lang="zh-CN" altLang="en-US" sz="1600" dirty="0" smtClean="0">
                  <a:cs typeface="+mn-ea"/>
                  <a:sym typeface="+mn-lt"/>
                </a:rPr>
                <a:t>中华人民共和国侵权责任法</a:t>
              </a:r>
              <a:r>
                <a:rPr lang="en-US" altLang="zh-CN" sz="1600" dirty="0" smtClean="0">
                  <a:cs typeface="+mn-ea"/>
                  <a:sym typeface="+mn-lt"/>
                </a:rPr>
                <a:t>》</a:t>
              </a:r>
              <a:endParaRPr lang="zh-CN" altLang="en-US" sz="1600" dirty="0">
                <a:cs typeface="+mn-ea"/>
                <a:sym typeface="+mn-lt"/>
              </a:endParaRPr>
            </a:p>
          </p:txBody>
        </p:sp>
        <p:sp>
          <p:nvSpPr>
            <p:cNvPr id="48" name="矩形 47"/>
            <p:cNvSpPr/>
            <p:nvPr/>
          </p:nvSpPr>
          <p:spPr>
            <a:xfrm>
              <a:off x="1459169" y="2642495"/>
              <a:ext cx="5836596" cy="1156407"/>
            </a:xfrm>
            <a:prstGeom prst="rect">
              <a:avLst/>
            </a:prstGeom>
          </p:spPr>
          <p:txBody>
            <a:bodyPr wrap="square">
              <a:spAutoFit/>
            </a:bodyPr>
            <a:lstStyle/>
            <a:p>
              <a:pPr>
                <a:lnSpc>
                  <a:spcPct val="150000"/>
                </a:lnSpc>
              </a:pPr>
              <a:r>
                <a:rPr lang="zh-CN" altLang="en-US" sz="1600" dirty="0" smtClean="0"/>
                <a:t>中华人民共和国侵权责任法是为保护民事主体的合法权益，明确侵权责任，预防并制裁侵权行为，促进社会和谐稳定，而制定的法律。</a:t>
              </a:r>
              <a:endParaRPr lang="zh-CN" altLang="en-US" sz="1600" dirty="0">
                <a:cs typeface="+mn-ea"/>
                <a:sym typeface="+mn-lt"/>
              </a:endParaRPr>
            </a:p>
          </p:txBody>
        </p:sp>
      </p:grpSp>
      <p:pic>
        <p:nvPicPr>
          <p:cNvPr id="49" name="Picture 2" descr="https://timgsa.baidu.com/timg?image&amp;quality=80&amp;size=b9999_10000&amp;sec=1494227109911&amp;di=70692edfb5362c01620ba5bcfe2e452a&amp;imgtype=0&amp;src=http%3A%2F%2Fd6.yihaodianimg.com%2FN00%2FM08%2F58%2F83%2FCgMBmVL7pp2AQK10AACqZJuu3YE80800.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6227" r="15887"/>
          <a:stretch/>
        </p:blipFill>
        <p:spPr bwMode="auto">
          <a:xfrm>
            <a:off x="6732240" y="1419622"/>
            <a:ext cx="1750979" cy="2579287"/>
          </a:xfrm>
          <a:prstGeom prst="rect">
            <a:avLst/>
          </a:prstGeom>
          <a:noFill/>
          <a:ln w="38100">
            <a:solidFill>
              <a:srgbClr val="005DA2"/>
            </a:solidFill>
          </a:ln>
          <a:extLst>
            <a:ext uri="{909E8E84-426E-40DD-AFC4-6F175D3DCCD1}">
              <a14:hiddenFill xmlns:a14="http://schemas.microsoft.com/office/drawing/2010/main" xmlns="">
                <a:solidFill>
                  <a:srgbClr val="FFFFFF"/>
                </a:solidFill>
              </a14:hiddenFill>
            </a:ext>
          </a:extLst>
        </p:spPr>
      </p:pic>
      <p:pic>
        <p:nvPicPr>
          <p:cNvPr id="9" name="图片 8" descr="t01951e228158a4d7f7.png"/>
          <p:cNvPicPr>
            <a:picLocks noChangeAspect="1"/>
          </p:cNvPicPr>
          <p:nvPr/>
        </p:nvPicPr>
        <p:blipFill>
          <a:blip r:embed="rId4" cstate="print"/>
          <a:stretch>
            <a:fillRect/>
          </a:stretch>
        </p:blipFill>
        <p:spPr>
          <a:xfrm>
            <a:off x="6715140" y="1428742"/>
            <a:ext cx="1785950" cy="2571768"/>
          </a:xfrm>
          <a:prstGeom prst="rect">
            <a:avLst/>
          </a:prstGeom>
        </p:spPr>
      </p:pic>
    </p:spTree>
    <p:extLst>
      <p:ext uri="{BB962C8B-B14F-4D97-AF65-F5344CB8AC3E}">
        <p14:creationId xmlns:p14="http://schemas.microsoft.com/office/powerpoint/2010/main" xmlns="" val="173163816"/>
      </p:ext>
    </p:extLst>
  </p:cSld>
  <p:clrMapOvr>
    <a:masterClrMapping/>
  </p:clrMapOvr>
  <mc:AlternateContent xmlns:mc="http://schemas.openxmlformats.org/markup-compatibility/2006">
    <mc:Choice xmlns:p14="http://schemas.microsoft.com/office/powerpoint/2010/main" xmlns=""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par>
                          <p:cTn id="12" fill="hold">
                            <p:stCondLst>
                              <p:cond delay="650"/>
                            </p:stCondLst>
                            <p:childTnLst>
                              <p:par>
                                <p:cTn id="13" presetID="16" presetClass="entr" presetSubtype="37"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outVertical)">
                                      <p:cBhvr>
                                        <p:cTn id="15" dur="500"/>
                                        <p:tgtEl>
                                          <p:spTgt spid="23"/>
                                        </p:tgtEl>
                                      </p:cBhvr>
                                    </p:animEffect>
                                  </p:childTnLst>
                                </p:cTn>
                              </p:par>
                            </p:childTnLst>
                          </p:cTn>
                        </p:par>
                        <p:par>
                          <p:cTn id="16" fill="hold">
                            <p:stCondLst>
                              <p:cond delay="1150"/>
                            </p:stCondLst>
                            <p:childTnLst>
                              <p:par>
                                <p:cTn id="17" presetID="16" presetClass="entr" presetSubtype="37"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outVertical)">
                                      <p:cBhvr>
                                        <p:cTn id="19" dur="500"/>
                                        <p:tgtEl>
                                          <p:spTgt spid="24"/>
                                        </p:tgtEl>
                                      </p:cBhvr>
                                    </p:animEffect>
                                  </p:childTnLst>
                                </p:cTn>
                              </p:par>
                            </p:childTnLst>
                          </p:cTn>
                        </p:par>
                        <p:par>
                          <p:cTn id="20" fill="hold">
                            <p:stCondLst>
                              <p:cond delay="1650"/>
                            </p:stCondLst>
                            <p:childTnLst>
                              <p:par>
                                <p:cTn id="21" presetID="22" presetClass="entr" presetSubtype="1"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500"/>
                                        <p:tgtEl>
                                          <p:spTgt spid="25"/>
                                        </p:tgtEl>
                                      </p:cBhvr>
                                    </p:animEffect>
                                  </p:childTnLst>
                                </p:cTn>
                              </p:par>
                            </p:childTnLst>
                          </p:cTn>
                        </p:par>
                        <p:par>
                          <p:cTn id="24" fill="hold">
                            <p:stCondLst>
                              <p:cond delay="2150"/>
                            </p:stCondLst>
                            <p:childTnLst>
                              <p:par>
                                <p:cTn id="25" presetID="2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left)">
                                      <p:cBhvr>
                                        <p:cTn id="2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857880" y="123478"/>
            <a:ext cx="3232906"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bg1"/>
                </a:solidFill>
                <a:latin typeface="+mn-lt"/>
                <a:ea typeface="+mn-ea"/>
                <a:cs typeface="+mn-ea"/>
                <a:sym typeface="+mn-lt"/>
              </a:rPr>
              <a:t>施工安全</a:t>
            </a:r>
            <a:endParaRPr lang="zh-CN" altLang="en-US" sz="1800" b="1" dirty="0">
              <a:solidFill>
                <a:schemeClr val="bg1"/>
              </a:solidFill>
              <a:latin typeface="+mn-lt"/>
              <a:ea typeface="+mn-ea"/>
              <a:cs typeface="+mn-ea"/>
              <a:sym typeface="+mn-lt"/>
            </a:endParaRPr>
          </a:p>
        </p:txBody>
      </p:sp>
      <p:sp>
        <p:nvSpPr>
          <p:cNvPr id="9" name="矩形 8"/>
          <p:cNvSpPr/>
          <p:nvPr/>
        </p:nvSpPr>
        <p:spPr>
          <a:xfrm>
            <a:off x="683568" y="1343836"/>
            <a:ext cx="5256584" cy="861774"/>
          </a:xfrm>
          <a:prstGeom prst="rect">
            <a:avLst/>
          </a:prstGeom>
        </p:spPr>
        <p:txBody>
          <a:bodyPr wrap="square">
            <a:spAutoFit/>
          </a:bodyPr>
          <a:lstStyle/>
          <a:p>
            <a:pPr algn="ctr"/>
            <a:endParaRPr lang="en-US" altLang="zh-CN" sz="2000" dirty="0">
              <a:cs typeface="+mn-ea"/>
              <a:sym typeface="+mn-lt"/>
            </a:endParaRPr>
          </a:p>
          <a:p>
            <a:pPr>
              <a:lnSpc>
                <a:spcPct val="150000"/>
              </a:lnSpc>
            </a:pPr>
            <a:r>
              <a:rPr lang="zh-CN" altLang="en-US" sz="2000" dirty="0">
                <a:cs typeface="+mn-ea"/>
                <a:sym typeface="+mn-lt"/>
              </a:rPr>
              <a:t>    </a:t>
            </a:r>
          </a:p>
        </p:txBody>
      </p:sp>
      <p:sp>
        <p:nvSpPr>
          <p:cNvPr id="10" name="businessmen-hierarchical-graphic-of-males-human-resources_46880"/>
          <p:cNvSpPr>
            <a:spLocks noChangeAspect="1"/>
          </p:cNvSpPr>
          <p:nvPr/>
        </p:nvSpPr>
        <p:spPr bwMode="auto">
          <a:xfrm>
            <a:off x="6539778" y="1275606"/>
            <a:ext cx="2275302" cy="2807441"/>
          </a:xfrm>
          <a:custGeom>
            <a:avLst/>
            <a:gdLst>
              <a:gd name="connsiteX0" fmla="*/ 171450 w 206375"/>
              <a:gd name="connsiteY0" fmla="*/ 211137 h 331788"/>
              <a:gd name="connsiteX1" fmla="*/ 168275 w 206375"/>
              <a:gd name="connsiteY1" fmla="*/ 238125 h 331788"/>
              <a:gd name="connsiteX2" fmla="*/ 171450 w 206375"/>
              <a:gd name="connsiteY2" fmla="*/ 242887 h 331788"/>
              <a:gd name="connsiteX3" fmla="*/ 173038 w 206375"/>
              <a:gd name="connsiteY3" fmla="*/ 242887 h 331788"/>
              <a:gd name="connsiteX4" fmla="*/ 177800 w 206375"/>
              <a:gd name="connsiteY4" fmla="*/ 238125 h 331788"/>
              <a:gd name="connsiteX5" fmla="*/ 173038 w 206375"/>
              <a:gd name="connsiteY5" fmla="*/ 211137 h 331788"/>
              <a:gd name="connsiteX6" fmla="*/ 101600 w 206375"/>
              <a:gd name="connsiteY6" fmla="*/ 211137 h 331788"/>
              <a:gd name="connsiteX7" fmla="*/ 98425 w 206375"/>
              <a:gd name="connsiteY7" fmla="*/ 238125 h 331788"/>
              <a:gd name="connsiteX8" fmla="*/ 101600 w 206375"/>
              <a:gd name="connsiteY8" fmla="*/ 242887 h 331788"/>
              <a:gd name="connsiteX9" fmla="*/ 106363 w 206375"/>
              <a:gd name="connsiteY9" fmla="*/ 238125 h 331788"/>
              <a:gd name="connsiteX10" fmla="*/ 31750 w 206375"/>
              <a:gd name="connsiteY10" fmla="*/ 211137 h 331788"/>
              <a:gd name="connsiteX11" fmla="*/ 28575 w 206375"/>
              <a:gd name="connsiteY11" fmla="*/ 238125 h 331788"/>
              <a:gd name="connsiteX12" fmla="*/ 31750 w 206375"/>
              <a:gd name="connsiteY12" fmla="*/ 242887 h 331788"/>
              <a:gd name="connsiteX13" fmla="*/ 33337 w 206375"/>
              <a:gd name="connsiteY13" fmla="*/ 242887 h 331788"/>
              <a:gd name="connsiteX14" fmla="*/ 38100 w 206375"/>
              <a:gd name="connsiteY14" fmla="*/ 238125 h 331788"/>
              <a:gd name="connsiteX15" fmla="*/ 33337 w 206375"/>
              <a:gd name="connsiteY15" fmla="*/ 211137 h 331788"/>
              <a:gd name="connsiteX16" fmla="*/ 168462 w 206375"/>
              <a:gd name="connsiteY16" fmla="*/ 206375 h 331788"/>
              <a:gd name="connsiteX17" fmla="*/ 173691 w 206375"/>
              <a:gd name="connsiteY17" fmla="*/ 210294 h 331788"/>
              <a:gd name="connsiteX18" fmla="*/ 177613 w 206375"/>
              <a:gd name="connsiteY18" fmla="*/ 206375 h 331788"/>
              <a:gd name="connsiteX19" fmla="*/ 182843 w 206375"/>
              <a:gd name="connsiteY19" fmla="*/ 208988 h 331788"/>
              <a:gd name="connsiteX20" fmla="*/ 184150 w 206375"/>
              <a:gd name="connsiteY20" fmla="*/ 208988 h 331788"/>
              <a:gd name="connsiteX21" fmla="*/ 206375 w 206375"/>
              <a:gd name="connsiteY21" fmla="*/ 259937 h 331788"/>
              <a:gd name="connsiteX22" fmla="*/ 199838 w 206375"/>
              <a:gd name="connsiteY22" fmla="*/ 266469 h 331788"/>
              <a:gd name="connsiteX23" fmla="*/ 193302 w 206375"/>
              <a:gd name="connsiteY23" fmla="*/ 259937 h 331788"/>
              <a:gd name="connsiteX24" fmla="*/ 189380 w 206375"/>
              <a:gd name="connsiteY24" fmla="*/ 235116 h 331788"/>
              <a:gd name="connsiteX25" fmla="*/ 189380 w 206375"/>
              <a:gd name="connsiteY25" fmla="*/ 257324 h 331788"/>
              <a:gd name="connsiteX26" fmla="*/ 188072 w 206375"/>
              <a:gd name="connsiteY26" fmla="*/ 262550 h 331788"/>
              <a:gd name="connsiteX27" fmla="*/ 188072 w 206375"/>
              <a:gd name="connsiteY27" fmla="*/ 323950 h 331788"/>
              <a:gd name="connsiteX28" fmla="*/ 180228 w 206375"/>
              <a:gd name="connsiteY28" fmla="*/ 331788 h 331788"/>
              <a:gd name="connsiteX29" fmla="*/ 173691 w 206375"/>
              <a:gd name="connsiteY29" fmla="*/ 323950 h 331788"/>
              <a:gd name="connsiteX30" fmla="*/ 173691 w 206375"/>
              <a:gd name="connsiteY30" fmla="*/ 271694 h 331788"/>
              <a:gd name="connsiteX31" fmla="*/ 172384 w 206375"/>
              <a:gd name="connsiteY31" fmla="*/ 271694 h 331788"/>
              <a:gd name="connsiteX32" fmla="*/ 172384 w 206375"/>
              <a:gd name="connsiteY32" fmla="*/ 323950 h 331788"/>
              <a:gd name="connsiteX33" fmla="*/ 164540 w 206375"/>
              <a:gd name="connsiteY33" fmla="*/ 331788 h 331788"/>
              <a:gd name="connsiteX34" fmla="*/ 156696 w 206375"/>
              <a:gd name="connsiteY34" fmla="*/ 323950 h 331788"/>
              <a:gd name="connsiteX35" fmla="*/ 156696 w 206375"/>
              <a:gd name="connsiteY35" fmla="*/ 262550 h 331788"/>
              <a:gd name="connsiteX36" fmla="*/ 156696 w 206375"/>
              <a:gd name="connsiteY36" fmla="*/ 261243 h 331788"/>
              <a:gd name="connsiteX37" fmla="*/ 156696 w 206375"/>
              <a:gd name="connsiteY37" fmla="*/ 257324 h 331788"/>
              <a:gd name="connsiteX38" fmla="*/ 156696 w 206375"/>
              <a:gd name="connsiteY38" fmla="*/ 235116 h 331788"/>
              <a:gd name="connsiteX39" fmla="*/ 152774 w 206375"/>
              <a:gd name="connsiteY39" fmla="*/ 259937 h 331788"/>
              <a:gd name="connsiteX40" fmla="*/ 146237 w 206375"/>
              <a:gd name="connsiteY40" fmla="*/ 266469 h 331788"/>
              <a:gd name="connsiteX41" fmla="*/ 139700 w 206375"/>
              <a:gd name="connsiteY41" fmla="*/ 259937 h 331788"/>
              <a:gd name="connsiteX42" fmla="*/ 161925 w 206375"/>
              <a:gd name="connsiteY42" fmla="*/ 208988 h 331788"/>
              <a:gd name="connsiteX43" fmla="*/ 163232 w 206375"/>
              <a:gd name="connsiteY43" fmla="*/ 208988 h 331788"/>
              <a:gd name="connsiteX44" fmla="*/ 168462 w 206375"/>
              <a:gd name="connsiteY44" fmla="*/ 206375 h 331788"/>
              <a:gd name="connsiteX45" fmla="*/ 98455 w 206375"/>
              <a:gd name="connsiteY45" fmla="*/ 206375 h 331788"/>
              <a:gd name="connsiteX46" fmla="*/ 102394 w 206375"/>
              <a:gd name="connsiteY46" fmla="*/ 210294 h 331788"/>
              <a:gd name="connsiteX47" fmla="*/ 106332 w 206375"/>
              <a:gd name="connsiteY47" fmla="*/ 206375 h 331788"/>
              <a:gd name="connsiteX48" fmla="*/ 112896 w 206375"/>
              <a:gd name="connsiteY48" fmla="*/ 208988 h 331788"/>
              <a:gd name="connsiteX49" fmla="*/ 114208 w 206375"/>
              <a:gd name="connsiteY49" fmla="*/ 208988 h 331788"/>
              <a:gd name="connsiteX50" fmla="*/ 136525 w 206375"/>
              <a:gd name="connsiteY50" fmla="*/ 259937 h 331788"/>
              <a:gd name="connsiteX51" fmla="*/ 129961 w 206375"/>
              <a:gd name="connsiteY51" fmla="*/ 266469 h 331788"/>
              <a:gd name="connsiteX52" fmla="*/ 123398 w 206375"/>
              <a:gd name="connsiteY52" fmla="*/ 259937 h 331788"/>
              <a:gd name="connsiteX53" fmla="*/ 119459 w 206375"/>
              <a:gd name="connsiteY53" fmla="*/ 235116 h 331788"/>
              <a:gd name="connsiteX54" fmla="*/ 119459 w 206375"/>
              <a:gd name="connsiteY54" fmla="*/ 257324 h 331788"/>
              <a:gd name="connsiteX55" fmla="*/ 118147 w 206375"/>
              <a:gd name="connsiteY55" fmla="*/ 262550 h 331788"/>
              <a:gd name="connsiteX56" fmla="*/ 118147 w 206375"/>
              <a:gd name="connsiteY56" fmla="*/ 323950 h 331788"/>
              <a:gd name="connsiteX57" fmla="*/ 110270 w 206375"/>
              <a:gd name="connsiteY57" fmla="*/ 331788 h 331788"/>
              <a:gd name="connsiteX58" fmla="*/ 102394 w 206375"/>
              <a:gd name="connsiteY58" fmla="*/ 323950 h 331788"/>
              <a:gd name="connsiteX59" fmla="*/ 102394 w 206375"/>
              <a:gd name="connsiteY59" fmla="*/ 271694 h 331788"/>
              <a:gd name="connsiteX60" fmla="*/ 101081 w 206375"/>
              <a:gd name="connsiteY60" fmla="*/ 271694 h 331788"/>
              <a:gd name="connsiteX61" fmla="*/ 101081 w 206375"/>
              <a:gd name="connsiteY61" fmla="*/ 323950 h 331788"/>
              <a:gd name="connsiteX62" fmla="*/ 94517 w 206375"/>
              <a:gd name="connsiteY62" fmla="*/ 331788 h 331788"/>
              <a:gd name="connsiteX63" fmla="*/ 86640 w 206375"/>
              <a:gd name="connsiteY63" fmla="*/ 323950 h 331788"/>
              <a:gd name="connsiteX64" fmla="*/ 86640 w 206375"/>
              <a:gd name="connsiteY64" fmla="*/ 262550 h 331788"/>
              <a:gd name="connsiteX65" fmla="*/ 86640 w 206375"/>
              <a:gd name="connsiteY65" fmla="*/ 261243 h 331788"/>
              <a:gd name="connsiteX66" fmla="*/ 85328 w 206375"/>
              <a:gd name="connsiteY66" fmla="*/ 257324 h 331788"/>
              <a:gd name="connsiteX67" fmla="*/ 85328 w 206375"/>
              <a:gd name="connsiteY67" fmla="*/ 235116 h 331788"/>
              <a:gd name="connsiteX68" fmla="*/ 81389 w 206375"/>
              <a:gd name="connsiteY68" fmla="*/ 259937 h 331788"/>
              <a:gd name="connsiteX69" fmla="*/ 74826 w 206375"/>
              <a:gd name="connsiteY69" fmla="*/ 266469 h 331788"/>
              <a:gd name="connsiteX70" fmla="*/ 69575 w 206375"/>
              <a:gd name="connsiteY70" fmla="*/ 259937 h 331788"/>
              <a:gd name="connsiteX71" fmla="*/ 91891 w 206375"/>
              <a:gd name="connsiteY71" fmla="*/ 208988 h 331788"/>
              <a:gd name="connsiteX72" fmla="*/ 98455 w 206375"/>
              <a:gd name="connsiteY72" fmla="*/ 206375 h 331788"/>
              <a:gd name="connsiteX73" fmla="*/ 28762 w 206375"/>
              <a:gd name="connsiteY73" fmla="*/ 206375 h 331788"/>
              <a:gd name="connsiteX74" fmla="*/ 33991 w 206375"/>
              <a:gd name="connsiteY74" fmla="*/ 210294 h 331788"/>
              <a:gd name="connsiteX75" fmla="*/ 37913 w 206375"/>
              <a:gd name="connsiteY75" fmla="*/ 206375 h 331788"/>
              <a:gd name="connsiteX76" fmla="*/ 43143 w 206375"/>
              <a:gd name="connsiteY76" fmla="*/ 208988 h 331788"/>
              <a:gd name="connsiteX77" fmla="*/ 44450 w 206375"/>
              <a:gd name="connsiteY77" fmla="*/ 208988 h 331788"/>
              <a:gd name="connsiteX78" fmla="*/ 66675 w 206375"/>
              <a:gd name="connsiteY78" fmla="*/ 259937 h 331788"/>
              <a:gd name="connsiteX79" fmla="*/ 60138 w 206375"/>
              <a:gd name="connsiteY79" fmla="*/ 266469 h 331788"/>
              <a:gd name="connsiteX80" fmla="*/ 53601 w 206375"/>
              <a:gd name="connsiteY80" fmla="*/ 259937 h 331788"/>
              <a:gd name="connsiteX81" fmla="*/ 49679 w 206375"/>
              <a:gd name="connsiteY81" fmla="*/ 235116 h 331788"/>
              <a:gd name="connsiteX82" fmla="*/ 49679 w 206375"/>
              <a:gd name="connsiteY82" fmla="*/ 257324 h 331788"/>
              <a:gd name="connsiteX83" fmla="*/ 48372 w 206375"/>
              <a:gd name="connsiteY83" fmla="*/ 262550 h 331788"/>
              <a:gd name="connsiteX84" fmla="*/ 48372 w 206375"/>
              <a:gd name="connsiteY84" fmla="*/ 323950 h 331788"/>
              <a:gd name="connsiteX85" fmla="*/ 40528 w 206375"/>
              <a:gd name="connsiteY85" fmla="*/ 331788 h 331788"/>
              <a:gd name="connsiteX86" fmla="*/ 33991 w 206375"/>
              <a:gd name="connsiteY86" fmla="*/ 323950 h 331788"/>
              <a:gd name="connsiteX87" fmla="*/ 33991 w 206375"/>
              <a:gd name="connsiteY87" fmla="*/ 271694 h 331788"/>
              <a:gd name="connsiteX88" fmla="*/ 32684 w 206375"/>
              <a:gd name="connsiteY88" fmla="*/ 271694 h 331788"/>
              <a:gd name="connsiteX89" fmla="*/ 32684 w 206375"/>
              <a:gd name="connsiteY89" fmla="*/ 323950 h 331788"/>
              <a:gd name="connsiteX90" fmla="*/ 24840 w 206375"/>
              <a:gd name="connsiteY90" fmla="*/ 331788 h 331788"/>
              <a:gd name="connsiteX91" fmla="*/ 16995 w 206375"/>
              <a:gd name="connsiteY91" fmla="*/ 323950 h 331788"/>
              <a:gd name="connsiteX92" fmla="*/ 16995 w 206375"/>
              <a:gd name="connsiteY92" fmla="*/ 262550 h 331788"/>
              <a:gd name="connsiteX93" fmla="*/ 16995 w 206375"/>
              <a:gd name="connsiteY93" fmla="*/ 261243 h 331788"/>
              <a:gd name="connsiteX94" fmla="*/ 16995 w 206375"/>
              <a:gd name="connsiteY94" fmla="*/ 257324 h 331788"/>
              <a:gd name="connsiteX95" fmla="*/ 16995 w 206375"/>
              <a:gd name="connsiteY95" fmla="*/ 235116 h 331788"/>
              <a:gd name="connsiteX96" fmla="*/ 13073 w 206375"/>
              <a:gd name="connsiteY96" fmla="*/ 259937 h 331788"/>
              <a:gd name="connsiteX97" fmla="*/ 6537 w 206375"/>
              <a:gd name="connsiteY97" fmla="*/ 266469 h 331788"/>
              <a:gd name="connsiteX98" fmla="*/ 0 w 206375"/>
              <a:gd name="connsiteY98" fmla="*/ 259937 h 331788"/>
              <a:gd name="connsiteX99" fmla="*/ 22225 w 206375"/>
              <a:gd name="connsiteY99" fmla="*/ 208988 h 331788"/>
              <a:gd name="connsiteX100" fmla="*/ 23532 w 206375"/>
              <a:gd name="connsiteY100" fmla="*/ 208988 h 331788"/>
              <a:gd name="connsiteX101" fmla="*/ 28762 w 206375"/>
              <a:gd name="connsiteY101" fmla="*/ 206375 h 331788"/>
              <a:gd name="connsiteX102" fmla="*/ 173037 w 206375"/>
              <a:gd name="connsiteY102" fmla="*/ 173037 h 331788"/>
              <a:gd name="connsiteX103" fmla="*/ 188912 w 206375"/>
              <a:gd name="connsiteY103" fmla="*/ 188912 h 331788"/>
              <a:gd name="connsiteX104" fmla="*/ 173037 w 206375"/>
              <a:gd name="connsiteY104" fmla="*/ 204787 h 331788"/>
              <a:gd name="connsiteX105" fmla="*/ 157162 w 206375"/>
              <a:gd name="connsiteY105" fmla="*/ 188912 h 331788"/>
              <a:gd name="connsiteX106" fmla="*/ 173037 w 206375"/>
              <a:gd name="connsiteY106" fmla="*/ 173037 h 331788"/>
              <a:gd name="connsiteX107" fmla="*/ 103187 w 206375"/>
              <a:gd name="connsiteY107" fmla="*/ 173037 h 331788"/>
              <a:gd name="connsiteX108" fmla="*/ 119062 w 206375"/>
              <a:gd name="connsiteY108" fmla="*/ 188912 h 331788"/>
              <a:gd name="connsiteX109" fmla="*/ 103187 w 206375"/>
              <a:gd name="connsiteY109" fmla="*/ 204787 h 331788"/>
              <a:gd name="connsiteX110" fmla="*/ 87312 w 206375"/>
              <a:gd name="connsiteY110" fmla="*/ 188912 h 331788"/>
              <a:gd name="connsiteX111" fmla="*/ 103187 w 206375"/>
              <a:gd name="connsiteY111" fmla="*/ 173037 h 331788"/>
              <a:gd name="connsiteX112" fmla="*/ 33337 w 206375"/>
              <a:gd name="connsiteY112" fmla="*/ 173037 h 331788"/>
              <a:gd name="connsiteX113" fmla="*/ 49212 w 206375"/>
              <a:gd name="connsiteY113" fmla="*/ 188912 h 331788"/>
              <a:gd name="connsiteX114" fmla="*/ 33337 w 206375"/>
              <a:gd name="connsiteY114" fmla="*/ 204787 h 331788"/>
              <a:gd name="connsiteX115" fmla="*/ 17462 w 206375"/>
              <a:gd name="connsiteY115" fmla="*/ 188912 h 331788"/>
              <a:gd name="connsiteX116" fmla="*/ 33337 w 206375"/>
              <a:gd name="connsiteY116" fmla="*/ 173037 h 331788"/>
              <a:gd name="connsiteX117" fmla="*/ 100012 w 206375"/>
              <a:gd name="connsiteY117" fmla="*/ 160337 h 331788"/>
              <a:gd name="connsiteX118" fmla="*/ 103187 w 206375"/>
              <a:gd name="connsiteY118" fmla="*/ 160337 h 331788"/>
              <a:gd name="connsiteX119" fmla="*/ 103187 w 206375"/>
              <a:gd name="connsiteY119" fmla="*/ 169862 h 331788"/>
              <a:gd name="connsiteX120" fmla="*/ 100012 w 206375"/>
              <a:gd name="connsiteY120" fmla="*/ 169862 h 331788"/>
              <a:gd name="connsiteX121" fmla="*/ 125413 w 206375"/>
              <a:gd name="connsiteY121" fmla="*/ 157162 h 331788"/>
              <a:gd name="connsiteX122" fmla="*/ 152400 w 206375"/>
              <a:gd name="connsiteY122" fmla="*/ 180975 h 331788"/>
              <a:gd name="connsiteX123" fmla="*/ 150813 w 206375"/>
              <a:gd name="connsiteY123" fmla="*/ 184150 h 331788"/>
              <a:gd name="connsiteX124" fmla="*/ 123825 w 206375"/>
              <a:gd name="connsiteY124" fmla="*/ 161925 h 331788"/>
              <a:gd name="connsiteX125" fmla="*/ 77788 w 206375"/>
              <a:gd name="connsiteY125" fmla="*/ 157162 h 331788"/>
              <a:gd name="connsiteX126" fmla="*/ 80963 w 206375"/>
              <a:gd name="connsiteY126" fmla="*/ 161925 h 331788"/>
              <a:gd name="connsiteX127" fmla="*/ 52387 w 206375"/>
              <a:gd name="connsiteY127" fmla="*/ 184150 h 331788"/>
              <a:gd name="connsiteX128" fmla="*/ 50800 w 206375"/>
              <a:gd name="connsiteY128" fmla="*/ 180975 h 331788"/>
              <a:gd name="connsiteX129" fmla="*/ 101600 w 206375"/>
              <a:gd name="connsiteY129" fmla="*/ 38100 h 331788"/>
              <a:gd name="connsiteX130" fmla="*/ 96837 w 206375"/>
              <a:gd name="connsiteY130" fmla="*/ 65087 h 331788"/>
              <a:gd name="connsiteX131" fmla="*/ 101600 w 206375"/>
              <a:gd name="connsiteY131" fmla="*/ 69850 h 331788"/>
              <a:gd name="connsiteX132" fmla="*/ 106362 w 206375"/>
              <a:gd name="connsiteY132" fmla="*/ 65087 h 331788"/>
              <a:gd name="connsiteX133" fmla="*/ 97024 w 206375"/>
              <a:gd name="connsiteY133" fmla="*/ 33337 h 331788"/>
              <a:gd name="connsiteX134" fmla="*/ 98331 w 206375"/>
              <a:gd name="connsiteY134" fmla="*/ 33337 h 331788"/>
              <a:gd name="connsiteX135" fmla="*/ 102253 w 206375"/>
              <a:gd name="connsiteY135" fmla="*/ 37206 h 331788"/>
              <a:gd name="connsiteX136" fmla="*/ 106175 w 206375"/>
              <a:gd name="connsiteY136" fmla="*/ 33337 h 331788"/>
              <a:gd name="connsiteX137" fmla="*/ 111405 w 206375"/>
              <a:gd name="connsiteY137" fmla="*/ 35917 h 331788"/>
              <a:gd name="connsiteX138" fmla="*/ 112712 w 206375"/>
              <a:gd name="connsiteY138" fmla="*/ 35917 h 331788"/>
              <a:gd name="connsiteX139" fmla="*/ 134937 w 206375"/>
              <a:gd name="connsiteY139" fmla="*/ 86220 h 331788"/>
              <a:gd name="connsiteX140" fmla="*/ 128400 w 206375"/>
              <a:gd name="connsiteY140" fmla="*/ 92670 h 331788"/>
              <a:gd name="connsiteX141" fmla="*/ 121864 w 206375"/>
              <a:gd name="connsiteY141" fmla="*/ 86220 h 331788"/>
              <a:gd name="connsiteX142" fmla="*/ 117942 w 206375"/>
              <a:gd name="connsiteY142" fmla="*/ 61713 h 331788"/>
              <a:gd name="connsiteX143" fmla="*/ 117942 w 206375"/>
              <a:gd name="connsiteY143" fmla="*/ 83641 h 331788"/>
              <a:gd name="connsiteX144" fmla="*/ 116634 w 206375"/>
              <a:gd name="connsiteY144" fmla="*/ 88800 h 331788"/>
              <a:gd name="connsiteX145" fmla="*/ 116634 w 206375"/>
              <a:gd name="connsiteY145" fmla="*/ 149423 h 331788"/>
              <a:gd name="connsiteX146" fmla="*/ 108790 w 206375"/>
              <a:gd name="connsiteY146" fmla="*/ 157162 h 331788"/>
              <a:gd name="connsiteX147" fmla="*/ 102253 w 206375"/>
              <a:gd name="connsiteY147" fmla="*/ 149423 h 331788"/>
              <a:gd name="connsiteX148" fmla="*/ 102253 w 206375"/>
              <a:gd name="connsiteY148" fmla="*/ 97829 h 331788"/>
              <a:gd name="connsiteX149" fmla="*/ 100946 w 206375"/>
              <a:gd name="connsiteY149" fmla="*/ 97829 h 331788"/>
              <a:gd name="connsiteX150" fmla="*/ 100946 w 206375"/>
              <a:gd name="connsiteY150" fmla="*/ 149423 h 331788"/>
              <a:gd name="connsiteX151" fmla="*/ 93102 w 206375"/>
              <a:gd name="connsiteY151" fmla="*/ 157162 h 331788"/>
              <a:gd name="connsiteX152" fmla="*/ 85257 w 206375"/>
              <a:gd name="connsiteY152" fmla="*/ 149423 h 331788"/>
              <a:gd name="connsiteX153" fmla="*/ 85257 w 206375"/>
              <a:gd name="connsiteY153" fmla="*/ 88800 h 331788"/>
              <a:gd name="connsiteX154" fmla="*/ 85257 w 206375"/>
              <a:gd name="connsiteY154" fmla="*/ 87510 h 331788"/>
              <a:gd name="connsiteX155" fmla="*/ 85257 w 206375"/>
              <a:gd name="connsiteY155" fmla="*/ 83641 h 331788"/>
              <a:gd name="connsiteX156" fmla="*/ 85257 w 206375"/>
              <a:gd name="connsiteY156" fmla="*/ 61713 h 331788"/>
              <a:gd name="connsiteX157" fmla="*/ 81335 w 206375"/>
              <a:gd name="connsiteY157" fmla="*/ 86220 h 331788"/>
              <a:gd name="connsiteX158" fmla="*/ 74799 w 206375"/>
              <a:gd name="connsiteY158" fmla="*/ 92670 h 331788"/>
              <a:gd name="connsiteX159" fmla="*/ 68262 w 206375"/>
              <a:gd name="connsiteY159" fmla="*/ 86220 h 331788"/>
              <a:gd name="connsiteX160" fmla="*/ 90487 w 206375"/>
              <a:gd name="connsiteY160" fmla="*/ 35917 h 331788"/>
              <a:gd name="connsiteX161" fmla="*/ 91794 w 206375"/>
              <a:gd name="connsiteY161" fmla="*/ 35917 h 331788"/>
              <a:gd name="connsiteX162" fmla="*/ 97024 w 206375"/>
              <a:gd name="connsiteY162" fmla="*/ 33337 h 331788"/>
              <a:gd name="connsiteX163" fmla="*/ 101600 w 206375"/>
              <a:gd name="connsiteY163" fmla="*/ 0 h 331788"/>
              <a:gd name="connsiteX164" fmla="*/ 117475 w 206375"/>
              <a:gd name="connsiteY164" fmla="*/ 15875 h 331788"/>
              <a:gd name="connsiteX165" fmla="*/ 101600 w 206375"/>
              <a:gd name="connsiteY165" fmla="*/ 31750 h 331788"/>
              <a:gd name="connsiteX166" fmla="*/ 85725 w 206375"/>
              <a:gd name="connsiteY166" fmla="*/ 15875 h 331788"/>
              <a:gd name="connsiteX167" fmla="*/ 101600 w 206375"/>
              <a:gd name="connsiteY167"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206375" h="331788">
                <a:moveTo>
                  <a:pt x="171450" y="211137"/>
                </a:moveTo>
                <a:lnTo>
                  <a:pt x="168275" y="238125"/>
                </a:lnTo>
                <a:lnTo>
                  <a:pt x="171450" y="242887"/>
                </a:lnTo>
                <a:lnTo>
                  <a:pt x="173038" y="242887"/>
                </a:lnTo>
                <a:lnTo>
                  <a:pt x="177800" y="238125"/>
                </a:lnTo>
                <a:lnTo>
                  <a:pt x="173038" y="211137"/>
                </a:lnTo>
                <a:close/>
                <a:moveTo>
                  <a:pt x="101600" y="211137"/>
                </a:moveTo>
                <a:lnTo>
                  <a:pt x="98425" y="238125"/>
                </a:lnTo>
                <a:lnTo>
                  <a:pt x="101600" y="242887"/>
                </a:lnTo>
                <a:lnTo>
                  <a:pt x="106363" y="238125"/>
                </a:lnTo>
                <a:close/>
                <a:moveTo>
                  <a:pt x="31750" y="211137"/>
                </a:moveTo>
                <a:lnTo>
                  <a:pt x="28575" y="238125"/>
                </a:lnTo>
                <a:lnTo>
                  <a:pt x="31750" y="242887"/>
                </a:lnTo>
                <a:lnTo>
                  <a:pt x="33337" y="242887"/>
                </a:lnTo>
                <a:lnTo>
                  <a:pt x="38100" y="238125"/>
                </a:lnTo>
                <a:lnTo>
                  <a:pt x="33337" y="211137"/>
                </a:lnTo>
                <a:close/>
                <a:moveTo>
                  <a:pt x="168462" y="206375"/>
                </a:moveTo>
                <a:cubicBezTo>
                  <a:pt x="173691" y="210294"/>
                  <a:pt x="173691" y="210294"/>
                  <a:pt x="173691" y="210294"/>
                </a:cubicBezTo>
                <a:cubicBezTo>
                  <a:pt x="177613" y="206375"/>
                  <a:pt x="177613" y="206375"/>
                  <a:pt x="177613" y="206375"/>
                </a:cubicBezTo>
                <a:cubicBezTo>
                  <a:pt x="178921" y="206375"/>
                  <a:pt x="181535" y="207682"/>
                  <a:pt x="182843" y="208988"/>
                </a:cubicBezTo>
                <a:cubicBezTo>
                  <a:pt x="182843" y="208988"/>
                  <a:pt x="184150" y="208988"/>
                  <a:pt x="184150" y="208988"/>
                </a:cubicBezTo>
                <a:cubicBezTo>
                  <a:pt x="197224" y="216826"/>
                  <a:pt x="203760" y="223358"/>
                  <a:pt x="206375" y="259937"/>
                </a:cubicBezTo>
                <a:cubicBezTo>
                  <a:pt x="206375" y="262550"/>
                  <a:pt x="203760" y="266469"/>
                  <a:pt x="199838" y="266469"/>
                </a:cubicBezTo>
                <a:cubicBezTo>
                  <a:pt x="197224" y="266469"/>
                  <a:pt x="193302" y="263856"/>
                  <a:pt x="193302" y="259937"/>
                </a:cubicBezTo>
                <a:cubicBezTo>
                  <a:pt x="193302" y="248179"/>
                  <a:pt x="191994" y="240341"/>
                  <a:pt x="189380" y="235116"/>
                </a:cubicBezTo>
                <a:cubicBezTo>
                  <a:pt x="189380" y="257324"/>
                  <a:pt x="189380" y="257324"/>
                  <a:pt x="189380" y="257324"/>
                </a:cubicBezTo>
                <a:cubicBezTo>
                  <a:pt x="189380" y="258631"/>
                  <a:pt x="189380" y="261243"/>
                  <a:pt x="188072" y="262550"/>
                </a:cubicBezTo>
                <a:cubicBezTo>
                  <a:pt x="188072" y="323950"/>
                  <a:pt x="188072" y="323950"/>
                  <a:pt x="188072" y="323950"/>
                </a:cubicBezTo>
                <a:cubicBezTo>
                  <a:pt x="188072" y="327869"/>
                  <a:pt x="185457" y="331788"/>
                  <a:pt x="180228" y="331788"/>
                </a:cubicBezTo>
                <a:cubicBezTo>
                  <a:pt x="176306" y="331788"/>
                  <a:pt x="173691" y="327869"/>
                  <a:pt x="173691" y="323950"/>
                </a:cubicBezTo>
                <a:cubicBezTo>
                  <a:pt x="173691" y="271694"/>
                  <a:pt x="173691" y="271694"/>
                  <a:pt x="173691" y="271694"/>
                </a:cubicBezTo>
                <a:cubicBezTo>
                  <a:pt x="172384" y="271694"/>
                  <a:pt x="172384" y="271694"/>
                  <a:pt x="172384" y="271694"/>
                </a:cubicBezTo>
                <a:cubicBezTo>
                  <a:pt x="172384" y="323950"/>
                  <a:pt x="172384" y="323950"/>
                  <a:pt x="172384" y="323950"/>
                </a:cubicBezTo>
                <a:cubicBezTo>
                  <a:pt x="172384" y="327869"/>
                  <a:pt x="168462" y="331788"/>
                  <a:pt x="164540" y="331788"/>
                </a:cubicBezTo>
                <a:cubicBezTo>
                  <a:pt x="160618" y="331788"/>
                  <a:pt x="156696" y="327869"/>
                  <a:pt x="156696" y="323950"/>
                </a:cubicBezTo>
                <a:cubicBezTo>
                  <a:pt x="156696" y="262550"/>
                  <a:pt x="156696" y="262550"/>
                  <a:pt x="156696" y="262550"/>
                </a:cubicBezTo>
                <a:cubicBezTo>
                  <a:pt x="156696" y="262550"/>
                  <a:pt x="156696" y="261243"/>
                  <a:pt x="156696" y="261243"/>
                </a:cubicBezTo>
                <a:cubicBezTo>
                  <a:pt x="156696" y="259937"/>
                  <a:pt x="156696" y="258631"/>
                  <a:pt x="156696" y="257324"/>
                </a:cubicBezTo>
                <a:cubicBezTo>
                  <a:pt x="156696" y="235116"/>
                  <a:pt x="156696" y="235116"/>
                  <a:pt x="156696" y="235116"/>
                </a:cubicBezTo>
                <a:cubicBezTo>
                  <a:pt x="154081" y="240341"/>
                  <a:pt x="152774" y="248179"/>
                  <a:pt x="152774" y="259937"/>
                </a:cubicBezTo>
                <a:cubicBezTo>
                  <a:pt x="152774" y="263856"/>
                  <a:pt x="148852" y="266469"/>
                  <a:pt x="146237" y="266469"/>
                </a:cubicBezTo>
                <a:cubicBezTo>
                  <a:pt x="142315" y="266469"/>
                  <a:pt x="139700" y="262550"/>
                  <a:pt x="139700" y="259937"/>
                </a:cubicBezTo>
                <a:cubicBezTo>
                  <a:pt x="142315" y="223358"/>
                  <a:pt x="148852" y="216826"/>
                  <a:pt x="161925" y="208988"/>
                </a:cubicBezTo>
                <a:cubicBezTo>
                  <a:pt x="161925" y="208988"/>
                  <a:pt x="163232" y="208988"/>
                  <a:pt x="163232" y="208988"/>
                </a:cubicBezTo>
                <a:cubicBezTo>
                  <a:pt x="164540" y="207682"/>
                  <a:pt x="167155" y="206375"/>
                  <a:pt x="168462" y="206375"/>
                </a:cubicBezTo>
                <a:close/>
                <a:moveTo>
                  <a:pt x="98455" y="206375"/>
                </a:moveTo>
                <a:cubicBezTo>
                  <a:pt x="102394" y="210294"/>
                  <a:pt x="102394" y="210294"/>
                  <a:pt x="102394" y="210294"/>
                </a:cubicBezTo>
                <a:cubicBezTo>
                  <a:pt x="106332" y="206375"/>
                  <a:pt x="106332" y="206375"/>
                  <a:pt x="106332" y="206375"/>
                </a:cubicBezTo>
                <a:cubicBezTo>
                  <a:pt x="108957" y="206375"/>
                  <a:pt x="110270" y="207682"/>
                  <a:pt x="112896" y="208988"/>
                </a:cubicBezTo>
                <a:cubicBezTo>
                  <a:pt x="112896" y="208988"/>
                  <a:pt x="112896" y="208988"/>
                  <a:pt x="114208" y="208988"/>
                </a:cubicBezTo>
                <a:cubicBezTo>
                  <a:pt x="126023" y="216826"/>
                  <a:pt x="133900" y="223358"/>
                  <a:pt x="136525" y="259937"/>
                </a:cubicBezTo>
                <a:cubicBezTo>
                  <a:pt x="136525" y="262550"/>
                  <a:pt x="133900" y="266469"/>
                  <a:pt x="129961" y="266469"/>
                </a:cubicBezTo>
                <a:cubicBezTo>
                  <a:pt x="126023" y="266469"/>
                  <a:pt x="123398" y="263856"/>
                  <a:pt x="123398" y="259937"/>
                </a:cubicBezTo>
                <a:cubicBezTo>
                  <a:pt x="122085" y="248179"/>
                  <a:pt x="120772" y="240341"/>
                  <a:pt x="119459" y="235116"/>
                </a:cubicBezTo>
                <a:cubicBezTo>
                  <a:pt x="119459" y="257324"/>
                  <a:pt x="119459" y="257324"/>
                  <a:pt x="119459" y="257324"/>
                </a:cubicBezTo>
                <a:cubicBezTo>
                  <a:pt x="119459" y="258631"/>
                  <a:pt x="119459" y="261243"/>
                  <a:pt x="118147" y="262550"/>
                </a:cubicBezTo>
                <a:cubicBezTo>
                  <a:pt x="118147" y="323950"/>
                  <a:pt x="118147" y="323950"/>
                  <a:pt x="118147" y="323950"/>
                </a:cubicBezTo>
                <a:cubicBezTo>
                  <a:pt x="118147" y="327869"/>
                  <a:pt x="114208" y="331788"/>
                  <a:pt x="110270" y="331788"/>
                </a:cubicBezTo>
                <a:cubicBezTo>
                  <a:pt x="106332" y="331788"/>
                  <a:pt x="102394" y="327869"/>
                  <a:pt x="102394" y="323950"/>
                </a:cubicBezTo>
                <a:cubicBezTo>
                  <a:pt x="102394" y="271694"/>
                  <a:pt x="102394" y="271694"/>
                  <a:pt x="102394" y="271694"/>
                </a:cubicBezTo>
                <a:cubicBezTo>
                  <a:pt x="102394" y="271694"/>
                  <a:pt x="102394" y="271694"/>
                  <a:pt x="101081" y="271694"/>
                </a:cubicBezTo>
                <a:cubicBezTo>
                  <a:pt x="101081" y="323950"/>
                  <a:pt x="101081" y="323950"/>
                  <a:pt x="101081" y="323950"/>
                </a:cubicBezTo>
                <a:cubicBezTo>
                  <a:pt x="101081" y="327869"/>
                  <a:pt x="98455" y="331788"/>
                  <a:pt x="94517" y="331788"/>
                </a:cubicBezTo>
                <a:cubicBezTo>
                  <a:pt x="89266" y="331788"/>
                  <a:pt x="86640" y="327869"/>
                  <a:pt x="86640" y="323950"/>
                </a:cubicBezTo>
                <a:cubicBezTo>
                  <a:pt x="86640" y="262550"/>
                  <a:pt x="86640" y="262550"/>
                  <a:pt x="86640" y="262550"/>
                </a:cubicBezTo>
                <a:cubicBezTo>
                  <a:pt x="86640" y="262550"/>
                  <a:pt x="86640" y="261243"/>
                  <a:pt x="86640" y="261243"/>
                </a:cubicBezTo>
                <a:cubicBezTo>
                  <a:pt x="86640" y="259937"/>
                  <a:pt x="85328" y="258631"/>
                  <a:pt x="85328" y="257324"/>
                </a:cubicBezTo>
                <a:cubicBezTo>
                  <a:pt x="85328" y="235116"/>
                  <a:pt x="85328" y="235116"/>
                  <a:pt x="85328" y="235116"/>
                </a:cubicBezTo>
                <a:cubicBezTo>
                  <a:pt x="84015" y="240341"/>
                  <a:pt x="82702" y="248179"/>
                  <a:pt x="81389" y="259937"/>
                </a:cubicBezTo>
                <a:cubicBezTo>
                  <a:pt x="81389" y="263856"/>
                  <a:pt x="78764" y="266469"/>
                  <a:pt x="74826" y="266469"/>
                </a:cubicBezTo>
                <a:cubicBezTo>
                  <a:pt x="70887" y="266469"/>
                  <a:pt x="68262" y="262550"/>
                  <a:pt x="69575" y="259937"/>
                </a:cubicBezTo>
                <a:cubicBezTo>
                  <a:pt x="70887" y="223358"/>
                  <a:pt x="78764" y="216826"/>
                  <a:pt x="91891" y="208988"/>
                </a:cubicBezTo>
                <a:cubicBezTo>
                  <a:pt x="94517" y="207682"/>
                  <a:pt x="95830" y="206375"/>
                  <a:pt x="98455" y="206375"/>
                </a:cubicBezTo>
                <a:close/>
                <a:moveTo>
                  <a:pt x="28762" y="206375"/>
                </a:moveTo>
                <a:cubicBezTo>
                  <a:pt x="33991" y="210294"/>
                  <a:pt x="33991" y="210294"/>
                  <a:pt x="33991" y="210294"/>
                </a:cubicBezTo>
                <a:cubicBezTo>
                  <a:pt x="37913" y="206375"/>
                  <a:pt x="37913" y="206375"/>
                  <a:pt x="37913" y="206375"/>
                </a:cubicBezTo>
                <a:cubicBezTo>
                  <a:pt x="39220" y="206375"/>
                  <a:pt x="41835" y="207682"/>
                  <a:pt x="43143" y="208988"/>
                </a:cubicBezTo>
                <a:cubicBezTo>
                  <a:pt x="43143" y="208988"/>
                  <a:pt x="44450" y="208988"/>
                  <a:pt x="44450" y="208988"/>
                </a:cubicBezTo>
                <a:cubicBezTo>
                  <a:pt x="57523" y="216826"/>
                  <a:pt x="64060" y="223358"/>
                  <a:pt x="66675" y="259937"/>
                </a:cubicBezTo>
                <a:cubicBezTo>
                  <a:pt x="66675" y="262550"/>
                  <a:pt x="64060" y="266469"/>
                  <a:pt x="60138" y="266469"/>
                </a:cubicBezTo>
                <a:cubicBezTo>
                  <a:pt x="57523" y="266469"/>
                  <a:pt x="53601" y="263856"/>
                  <a:pt x="53601" y="259937"/>
                </a:cubicBezTo>
                <a:cubicBezTo>
                  <a:pt x="53601" y="248179"/>
                  <a:pt x="52294" y="240341"/>
                  <a:pt x="49679" y="235116"/>
                </a:cubicBezTo>
                <a:cubicBezTo>
                  <a:pt x="49679" y="257324"/>
                  <a:pt x="49679" y="257324"/>
                  <a:pt x="49679" y="257324"/>
                </a:cubicBezTo>
                <a:cubicBezTo>
                  <a:pt x="49679" y="258631"/>
                  <a:pt x="49679" y="261243"/>
                  <a:pt x="48372" y="262550"/>
                </a:cubicBezTo>
                <a:cubicBezTo>
                  <a:pt x="48372" y="323950"/>
                  <a:pt x="48372" y="323950"/>
                  <a:pt x="48372" y="323950"/>
                </a:cubicBezTo>
                <a:cubicBezTo>
                  <a:pt x="48372" y="327869"/>
                  <a:pt x="45757" y="331788"/>
                  <a:pt x="40528" y="331788"/>
                </a:cubicBezTo>
                <a:cubicBezTo>
                  <a:pt x="36606" y="331788"/>
                  <a:pt x="33991" y="327869"/>
                  <a:pt x="33991" y="323950"/>
                </a:cubicBezTo>
                <a:cubicBezTo>
                  <a:pt x="33991" y="271694"/>
                  <a:pt x="33991" y="271694"/>
                  <a:pt x="33991" y="271694"/>
                </a:cubicBezTo>
                <a:cubicBezTo>
                  <a:pt x="33991" y="271694"/>
                  <a:pt x="33991" y="271694"/>
                  <a:pt x="32684" y="271694"/>
                </a:cubicBezTo>
                <a:cubicBezTo>
                  <a:pt x="32684" y="323950"/>
                  <a:pt x="32684" y="323950"/>
                  <a:pt x="32684" y="323950"/>
                </a:cubicBezTo>
                <a:cubicBezTo>
                  <a:pt x="32684" y="327869"/>
                  <a:pt x="28762" y="331788"/>
                  <a:pt x="24840" y="331788"/>
                </a:cubicBezTo>
                <a:cubicBezTo>
                  <a:pt x="20918" y="331788"/>
                  <a:pt x="16995" y="327869"/>
                  <a:pt x="16995" y="323950"/>
                </a:cubicBezTo>
                <a:cubicBezTo>
                  <a:pt x="16995" y="262550"/>
                  <a:pt x="16995" y="262550"/>
                  <a:pt x="16995" y="262550"/>
                </a:cubicBezTo>
                <a:cubicBezTo>
                  <a:pt x="16995" y="262550"/>
                  <a:pt x="16995" y="261243"/>
                  <a:pt x="16995" y="261243"/>
                </a:cubicBezTo>
                <a:cubicBezTo>
                  <a:pt x="16995" y="259937"/>
                  <a:pt x="16995" y="258631"/>
                  <a:pt x="16995" y="257324"/>
                </a:cubicBezTo>
                <a:cubicBezTo>
                  <a:pt x="16995" y="235116"/>
                  <a:pt x="16995" y="235116"/>
                  <a:pt x="16995" y="235116"/>
                </a:cubicBezTo>
                <a:cubicBezTo>
                  <a:pt x="14381" y="240341"/>
                  <a:pt x="13073" y="248179"/>
                  <a:pt x="13073" y="259937"/>
                </a:cubicBezTo>
                <a:cubicBezTo>
                  <a:pt x="13073" y="263856"/>
                  <a:pt x="9151" y="266469"/>
                  <a:pt x="6537" y="266469"/>
                </a:cubicBezTo>
                <a:cubicBezTo>
                  <a:pt x="2615" y="266469"/>
                  <a:pt x="0" y="262550"/>
                  <a:pt x="0" y="259937"/>
                </a:cubicBezTo>
                <a:cubicBezTo>
                  <a:pt x="2615" y="223358"/>
                  <a:pt x="9151" y="216826"/>
                  <a:pt x="22225" y="208988"/>
                </a:cubicBezTo>
                <a:cubicBezTo>
                  <a:pt x="22225" y="208988"/>
                  <a:pt x="23532" y="208988"/>
                  <a:pt x="23532" y="208988"/>
                </a:cubicBezTo>
                <a:cubicBezTo>
                  <a:pt x="24840" y="207682"/>
                  <a:pt x="27454" y="206375"/>
                  <a:pt x="28762" y="206375"/>
                </a:cubicBezTo>
                <a:close/>
                <a:moveTo>
                  <a:pt x="173037" y="173037"/>
                </a:moveTo>
                <a:cubicBezTo>
                  <a:pt x="181805" y="173037"/>
                  <a:pt x="188912" y="180144"/>
                  <a:pt x="188912" y="188912"/>
                </a:cubicBezTo>
                <a:cubicBezTo>
                  <a:pt x="188912" y="197680"/>
                  <a:pt x="181805" y="204787"/>
                  <a:pt x="173037" y="204787"/>
                </a:cubicBezTo>
                <a:cubicBezTo>
                  <a:pt x="164269" y="204787"/>
                  <a:pt x="157162" y="197680"/>
                  <a:pt x="157162" y="188912"/>
                </a:cubicBezTo>
                <a:cubicBezTo>
                  <a:pt x="157162" y="180144"/>
                  <a:pt x="164269" y="173037"/>
                  <a:pt x="173037" y="173037"/>
                </a:cubicBezTo>
                <a:close/>
                <a:moveTo>
                  <a:pt x="103187" y="173037"/>
                </a:moveTo>
                <a:cubicBezTo>
                  <a:pt x="111955" y="173037"/>
                  <a:pt x="119062" y="180144"/>
                  <a:pt x="119062" y="188912"/>
                </a:cubicBezTo>
                <a:cubicBezTo>
                  <a:pt x="119062" y="197680"/>
                  <a:pt x="111955" y="204787"/>
                  <a:pt x="103187" y="204787"/>
                </a:cubicBezTo>
                <a:cubicBezTo>
                  <a:pt x="94419" y="204787"/>
                  <a:pt x="87312" y="197680"/>
                  <a:pt x="87312" y="188912"/>
                </a:cubicBezTo>
                <a:cubicBezTo>
                  <a:pt x="87312" y="180144"/>
                  <a:pt x="94419" y="173037"/>
                  <a:pt x="103187" y="173037"/>
                </a:cubicBezTo>
                <a:close/>
                <a:moveTo>
                  <a:pt x="33337" y="173037"/>
                </a:moveTo>
                <a:cubicBezTo>
                  <a:pt x="42105" y="173037"/>
                  <a:pt x="49212" y="180144"/>
                  <a:pt x="49212" y="188912"/>
                </a:cubicBezTo>
                <a:cubicBezTo>
                  <a:pt x="49212" y="197680"/>
                  <a:pt x="42105" y="204787"/>
                  <a:pt x="33337" y="204787"/>
                </a:cubicBezTo>
                <a:cubicBezTo>
                  <a:pt x="24569" y="204787"/>
                  <a:pt x="17462" y="197680"/>
                  <a:pt x="17462" y="188912"/>
                </a:cubicBezTo>
                <a:cubicBezTo>
                  <a:pt x="17462" y="180144"/>
                  <a:pt x="24569" y="173037"/>
                  <a:pt x="33337" y="173037"/>
                </a:cubicBezTo>
                <a:close/>
                <a:moveTo>
                  <a:pt x="100012" y="160337"/>
                </a:moveTo>
                <a:lnTo>
                  <a:pt x="103187" y="160337"/>
                </a:lnTo>
                <a:lnTo>
                  <a:pt x="103187" y="169862"/>
                </a:lnTo>
                <a:lnTo>
                  <a:pt x="100012" y="169862"/>
                </a:lnTo>
                <a:close/>
                <a:moveTo>
                  <a:pt x="125413" y="157162"/>
                </a:moveTo>
                <a:lnTo>
                  <a:pt x="152400" y="180975"/>
                </a:lnTo>
                <a:lnTo>
                  <a:pt x="150813" y="184150"/>
                </a:lnTo>
                <a:lnTo>
                  <a:pt x="123825" y="161925"/>
                </a:lnTo>
                <a:close/>
                <a:moveTo>
                  <a:pt x="77788" y="157162"/>
                </a:moveTo>
                <a:lnTo>
                  <a:pt x="80963" y="161925"/>
                </a:lnTo>
                <a:lnTo>
                  <a:pt x="52387" y="184150"/>
                </a:lnTo>
                <a:lnTo>
                  <a:pt x="50800" y="180975"/>
                </a:lnTo>
                <a:close/>
                <a:moveTo>
                  <a:pt x="101600" y="38100"/>
                </a:moveTo>
                <a:lnTo>
                  <a:pt x="96837" y="65087"/>
                </a:lnTo>
                <a:lnTo>
                  <a:pt x="101600" y="69850"/>
                </a:lnTo>
                <a:lnTo>
                  <a:pt x="106362" y="65087"/>
                </a:lnTo>
                <a:close/>
                <a:moveTo>
                  <a:pt x="97024" y="33337"/>
                </a:moveTo>
                <a:cubicBezTo>
                  <a:pt x="97024" y="33337"/>
                  <a:pt x="97024" y="33337"/>
                  <a:pt x="98331" y="33337"/>
                </a:cubicBezTo>
                <a:cubicBezTo>
                  <a:pt x="102253" y="37206"/>
                  <a:pt x="102253" y="37206"/>
                  <a:pt x="102253" y="37206"/>
                </a:cubicBezTo>
                <a:cubicBezTo>
                  <a:pt x="106175" y="33337"/>
                  <a:pt x="106175" y="33337"/>
                  <a:pt x="106175" y="33337"/>
                </a:cubicBezTo>
                <a:cubicBezTo>
                  <a:pt x="107483" y="33337"/>
                  <a:pt x="110097" y="34627"/>
                  <a:pt x="111405" y="35917"/>
                </a:cubicBezTo>
                <a:cubicBezTo>
                  <a:pt x="111405" y="35917"/>
                  <a:pt x="112712" y="35917"/>
                  <a:pt x="112712" y="35917"/>
                </a:cubicBezTo>
                <a:cubicBezTo>
                  <a:pt x="125786" y="43656"/>
                  <a:pt x="132322" y="50105"/>
                  <a:pt x="134937" y="86220"/>
                </a:cubicBezTo>
                <a:cubicBezTo>
                  <a:pt x="134937" y="88800"/>
                  <a:pt x="132322" y="92670"/>
                  <a:pt x="128400" y="92670"/>
                </a:cubicBezTo>
                <a:cubicBezTo>
                  <a:pt x="125786" y="92670"/>
                  <a:pt x="121864" y="90090"/>
                  <a:pt x="121864" y="86220"/>
                </a:cubicBezTo>
                <a:cubicBezTo>
                  <a:pt x="121864" y="74612"/>
                  <a:pt x="120556" y="66873"/>
                  <a:pt x="117942" y="61713"/>
                </a:cubicBezTo>
                <a:cubicBezTo>
                  <a:pt x="117942" y="83641"/>
                  <a:pt x="117942" y="83641"/>
                  <a:pt x="117942" y="83641"/>
                </a:cubicBezTo>
                <a:cubicBezTo>
                  <a:pt x="117942" y="84931"/>
                  <a:pt x="117942" y="87510"/>
                  <a:pt x="116634" y="88800"/>
                </a:cubicBezTo>
                <a:cubicBezTo>
                  <a:pt x="116634" y="149423"/>
                  <a:pt x="116634" y="149423"/>
                  <a:pt x="116634" y="149423"/>
                </a:cubicBezTo>
                <a:cubicBezTo>
                  <a:pt x="116634" y="153292"/>
                  <a:pt x="114019" y="157162"/>
                  <a:pt x="108790" y="157162"/>
                </a:cubicBezTo>
                <a:cubicBezTo>
                  <a:pt x="104868" y="157162"/>
                  <a:pt x="102253" y="153292"/>
                  <a:pt x="102253" y="149423"/>
                </a:cubicBezTo>
                <a:cubicBezTo>
                  <a:pt x="102253" y="97829"/>
                  <a:pt x="102253" y="97829"/>
                  <a:pt x="102253" y="97829"/>
                </a:cubicBezTo>
                <a:cubicBezTo>
                  <a:pt x="100946" y="97829"/>
                  <a:pt x="100946" y="97829"/>
                  <a:pt x="100946" y="97829"/>
                </a:cubicBezTo>
                <a:cubicBezTo>
                  <a:pt x="100946" y="149423"/>
                  <a:pt x="100946" y="149423"/>
                  <a:pt x="100946" y="149423"/>
                </a:cubicBezTo>
                <a:cubicBezTo>
                  <a:pt x="100946" y="153292"/>
                  <a:pt x="97024" y="157162"/>
                  <a:pt x="93102" y="157162"/>
                </a:cubicBezTo>
                <a:cubicBezTo>
                  <a:pt x="89180" y="157162"/>
                  <a:pt x="85257" y="153292"/>
                  <a:pt x="85257" y="149423"/>
                </a:cubicBezTo>
                <a:cubicBezTo>
                  <a:pt x="85257" y="88800"/>
                  <a:pt x="85257" y="88800"/>
                  <a:pt x="85257" y="88800"/>
                </a:cubicBezTo>
                <a:cubicBezTo>
                  <a:pt x="85257" y="88800"/>
                  <a:pt x="85257" y="88800"/>
                  <a:pt x="85257" y="87510"/>
                </a:cubicBezTo>
                <a:cubicBezTo>
                  <a:pt x="85257" y="86220"/>
                  <a:pt x="85257" y="84931"/>
                  <a:pt x="85257" y="83641"/>
                </a:cubicBezTo>
                <a:cubicBezTo>
                  <a:pt x="85257" y="61713"/>
                  <a:pt x="85257" y="61713"/>
                  <a:pt x="85257" y="61713"/>
                </a:cubicBezTo>
                <a:cubicBezTo>
                  <a:pt x="82643" y="66873"/>
                  <a:pt x="81335" y="74612"/>
                  <a:pt x="81335" y="86220"/>
                </a:cubicBezTo>
                <a:cubicBezTo>
                  <a:pt x="81335" y="90090"/>
                  <a:pt x="77413" y="92670"/>
                  <a:pt x="74799" y="92670"/>
                </a:cubicBezTo>
                <a:cubicBezTo>
                  <a:pt x="70877" y="92670"/>
                  <a:pt x="68262" y="88800"/>
                  <a:pt x="68262" y="86220"/>
                </a:cubicBezTo>
                <a:cubicBezTo>
                  <a:pt x="70877" y="50105"/>
                  <a:pt x="77413" y="43656"/>
                  <a:pt x="90487" y="35917"/>
                </a:cubicBezTo>
                <a:cubicBezTo>
                  <a:pt x="90487" y="35917"/>
                  <a:pt x="91794" y="35917"/>
                  <a:pt x="91794" y="35917"/>
                </a:cubicBezTo>
                <a:cubicBezTo>
                  <a:pt x="93102" y="34627"/>
                  <a:pt x="95716" y="33337"/>
                  <a:pt x="97024" y="33337"/>
                </a:cubicBezTo>
                <a:close/>
                <a:moveTo>
                  <a:pt x="101600" y="0"/>
                </a:moveTo>
                <a:cubicBezTo>
                  <a:pt x="110368" y="0"/>
                  <a:pt x="117475" y="7107"/>
                  <a:pt x="117475" y="15875"/>
                </a:cubicBezTo>
                <a:cubicBezTo>
                  <a:pt x="117475" y="24643"/>
                  <a:pt x="110368" y="31750"/>
                  <a:pt x="101600" y="31750"/>
                </a:cubicBezTo>
                <a:cubicBezTo>
                  <a:pt x="92832" y="31750"/>
                  <a:pt x="85725" y="24643"/>
                  <a:pt x="85725" y="15875"/>
                </a:cubicBezTo>
                <a:cubicBezTo>
                  <a:pt x="85725" y="7107"/>
                  <a:pt x="92832" y="0"/>
                  <a:pt x="101600" y="0"/>
                </a:cubicBezTo>
                <a:close/>
              </a:path>
            </a:pathLst>
          </a:custGeom>
          <a:solidFill>
            <a:srgbClr val="005DA2"/>
          </a:solidFill>
          <a:ln>
            <a:noFill/>
          </a:ln>
        </p:spPr>
        <p:txBody>
          <a:bodyPr/>
          <a:lstStyle/>
          <a:p>
            <a:endParaRPr lang="zh-CN" altLang="en-US">
              <a:cs typeface="+mn-ea"/>
              <a:sym typeface="+mn-lt"/>
            </a:endParaRPr>
          </a:p>
        </p:txBody>
      </p:sp>
      <p:sp>
        <p:nvSpPr>
          <p:cNvPr id="6" name="矩形 5"/>
          <p:cNvSpPr/>
          <p:nvPr/>
        </p:nvSpPr>
        <p:spPr>
          <a:xfrm>
            <a:off x="785786" y="1500180"/>
            <a:ext cx="5143536" cy="2246769"/>
          </a:xfrm>
          <a:prstGeom prst="rect">
            <a:avLst/>
          </a:prstGeom>
        </p:spPr>
        <p:txBody>
          <a:bodyPr wrap="square">
            <a:spAutoFit/>
          </a:bodyPr>
          <a:lstStyle/>
          <a:p>
            <a:r>
              <a:rPr lang="en-US" altLang="zh-CN" sz="2000" dirty="0" smtClean="0"/>
              <a:t>《</a:t>
            </a:r>
            <a:r>
              <a:rPr lang="zh-CN" altLang="en-US" sz="2000" dirty="0" smtClean="0"/>
              <a:t>最高人民法院关于审理工伤保险行政案件若干问题的规定</a:t>
            </a:r>
            <a:r>
              <a:rPr lang="en-US" altLang="zh-CN" sz="2000" dirty="0" smtClean="0"/>
              <a:t>》</a:t>
            </a:r>
            <a:r>
              <a:rPr lang="zh-CN" altLang="en-US" sz="2000" dirty="0" smtClean="0"/>
              <a:t>第三条第一款第（四）项规定，用工单位违反法律、法规规定将承包业务转包给不具备用工主体资格的组织或者自然人，该组织或者自然人聘用的职工从事承包业务时因工伤亡的，用工单位为承担工伤保险责任的单位。</a:t>
            </a:r>
            <a:endParaRPr lang="zh-CN" altLang="en-US" sz="2000" dirty="0"/>
          </a:p>
        </p:txBody>
      </p:sp>
    </p:spTree>
    <p:extLst>
      <p:ext uri="{BB962C8B-B14F-4D97-AF65-F5344CB8AC3E}">
        <p14:creationId xmlns:p14="http://schemas.microsoft.com/office/powerpoint/2010/main" xmlns="" val="3636971867"/>
      </p:ext>
    </p:extLst>
  </p:cSld>
  <p:clrMapOvr>
    <a:masterClrMapping/>
  </p:clrMapOvr>
  <mc:AlternateContent xmlns:mc="http://schemas.openxmlformats.org/markup-compatibility/2006">
    <mc:Choice xmlns:p14="http://schemas.microsoft.com/office/powerpoint/2010/main" xmlns=""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par>
                          <p:cTn id="12" fill="hold">
                            <p:stCondLst>
                              <p:cond delay="650"/>
                            </p:stCondLst>
                            <p:childTnLst>
                              <p:par>
                                <p:cTn id="13" presetID="16" presetClass="entr" presetSubtype="37"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outVertical)">
                                      <p:cBhvr>
                                        <p:cTn id="15" dur="500"/>
                                        <p:tgtEl>
                                          <p:spTgt spid="9"/>
                                        </p:tgtEl>
                                      </p:cBhvr>
                                    </p:animEffect>
                                  </p:childTnLst>
                                </p:cTn>
                              </p:par>
                            </p:childTnLst>
                          </p:cTn>
                        </p:par>
                        <p:par>
                          <p:cTn id="16" fill="hold">
                            <p:stCondLst>
                              <p:cond delay="1150"/>
                            </p:stCondLst>
                            <p:childTnLst>
                              <p:par>
                                <p:cTn id="17" presetID="22" presetClass="entr" presetSubtype="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857880" y="123478"/>
            <a:ext cx="3232906"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bg1"/>
                </a:solidFill>
                <a:latin typeface="+mn-lt"/>
                <a:ea typeface="+mn-ea"/>
                <a:cs typeface="+mn-ea"/>
                <a:sym typeface="+mn-lt"/>
              </a:rPr>
              <a:t>施工安全</a:t>
            </a:r>
            <a:endParaRPr lang="zh-CN" altLang="en-US" sz="1800" b="1" dirty="0">
              <a:solidFill>
                <a:schemeClr val="bg1"/>
              </a:solidFill>
              <a:latin typeface="+mn-lt"/>
              <a:ea typeface="+mn-ea"/>
              <a:cs typeface="+mn-ea"/>
              <a:sym typeface="+mn-lt"/>
            </a:endParaRPr>
          </a:p>
        </p:txBody>
      </p:sp>
      <p:sp>
        <p:nvSpPr>
          <p:cNvPr id="9" name="矩形 8"/>
          <p:cNvSpPr/>
          <p:nvPr/>
        </p:nvSpPr>
        <p:spPr>
          <a:xfrm>
            <a:off x="683568" y="1343836"/>
            <a:ext cx="5256584" cy="861774"/>
          </a:xfrm>
          <a:prstGeom prst="rect">
            <a:avLst/>
          </a:prstGeom>
        </p:spPr>
        <p:txBody>
          <a:bodyPr wrap="square">
            <a:spAutoFit/>
          </a:bodyPr>
          <a:lstStyle/>
          <a:p>
            <a:pPr algn="ctr"/>
            <a:endParaRPr lang="en-US" altLang="zh-CN" sz="2000" dirty="0">
              <a:cs typeface="+mn-ea"/>
              <a:sym typeface="+mn-lt"/>
            </a:endParaRPr>
          </a:p>
          <a:p>
            <a:pPr>
              <a:lnSpc>
                <a:spcPct val="150000"/>
              </a:lnSpc>
            </a:pPr>
            <a:r>
              <a:rPr lang="zh-CN" altLang="en-US" sz="2000" dirty="0">
                <a:cs typeface="+mn-ea"/>
                <a:sym typeface="+mn-lt"/>
              </a:rPr>
              <a:t>    </a:t>
            </a:r>
          </a:p>
        </p:txBody>
      </p:sp>
      <p:sp>
        <p:nvSpPr>
          <p:cNvPr id="10" name="businessmen-hierarchical-graphic-of-males-human-resources_46880"/>
          <p:cNvSpPr>
            <a:spLocks noChangeAspect="1"/>
          </p:cNvSpPr>
          <p:nvPr/>
        </p:nvSpPr>
        <p:spPr bwMode="auto">
          <a:xfrm>
            <a:off x="6539778" y="1275606"/>
            <a:ext cx="2275302" cy="2807441"/>
          </a:xfrm>
          <a:custGeom>
            <a:avLst/>
            <a:gdLst>
              <a:gd name="connsiteX0" fmla="*/ 171450 w 206375"/>
              <a:gd name="connsiteY0" fmla="*/ 211137 h 331788"/>
              <a:gd name="connsiteX1" fmla="*/ 168275 w 206375"/>
              <a:gd name="connsiteY1" fmla="*/ 238125 h 331788"/>
              <a:gd name="connsiteX2" fmla="*/ 171450 w 206375"/>
              <a:gd name="connsiteY2" fmla="*/ 242887 h 331788"/>
              <a:gd name="connsiteX3" fmla="*/ 173038 w 206375"/>
              <a:gd name="connsiteY3" fmla="*/ 242887 h 331788"/>
              <a:gd name="connsiteX4" fmla="*/ 177800 w 206375"/>
              <a:gd name="connsiteY4" fmla="*/ 238125 h 331788"/>
              <a:gd name="connsiteX5" fmla="*/ 173038 w 206375"/>
              <a:gd name="connsiteY5" fmla="*/ 211137 h 331788"/>
              <a:gd name="connsiteX6" fmla="*/ 101600 w 206375"/>
              <a:gd name="connsiteY6" fmla="*/ 211137 h 331788"/>
              <a:gd name="connsiteX7" fmla="*/ 98425 w 206375"/>
              <a:gd name="connsiteY7" fmla="*/ 238125 h 331788"/>
              <a:gd name="connsiteX8" fmla="*/ 101600 w 206375"/>
              <a:gd name="connsiteY8" fmla="*/ 242887 h 331788"/>
              <a:gd name="connsiteX9" fmla="*/ 106363 w 206375"/>
              <a:gd name="connsiteY9" fmla="*/ 238125 h 331788"/>
              <a:gd name="connsiteX10" fmla="*/ 31750 w 206375"/>
              <a:gd name="connsiteY10" fmla="*/ 211137 h 331788"/>
              <a:gd name="connsiteX11" fmla="*/ 28575 w 206375"/>
              <a:gd name="connsiteY11" fmla="*/ 238125 h 331788"/>
              <a:gd name="connsiteX12" fmla="*/ 31750 w 206375"/>
              <a:gd name="connsiteY12" fmla="*/ 242887 h 331788"/>
              <a:gd name="connsiteX13" fmla="*/ 33337 w 206375"/>
              <a:gd name="connsiteY13" fmla="*/ 242887 h 331788"/>
              <a:gd name="connsiteX14" fmla="*/ 38100 w 206375"/>
              <a:gd name="connsiteY14" fmla="*/ 238125 h 331788"/>
              <a:gd name="connsiteX15" fmla="*/ 33337 w 206375"/>
              <a:gd name="connsiteY15" fmla="*/ 211137 h 331788"/>
              <a:gd name="connsiteX16" fmla="*/ 168462 w 206375"/>
              <a:gd name="connsiteY16" fmla="*/ 206375 h 331788"/>
              <a:gd name="connsiteX17" fmla="*/ 173691 w 206375"/>
              <a:gd name="connsiteY17" fmla="*/ 210294 h 331788"/>
              <a:gd name="connsiteX18" fmla="*/ 177613 w 206375"/>
              <a:gd name="connsiteY18" fmla="*/ 206375 h 331788"/>
              <a:gd name="connsiteX19" fmla="*/ 182843 w 206375"/>
              <a:gd name="connsiteY19" fmla="*/ 208988 h 331788"/>
              <a:gd name="connsiteX20" fmla="*/ 184150 w 206375"/>
              <a:gd name="connsiteY20" fmla="*/ 208988 h 331788"/>
              <a:gd name="connsiteX21" fmla="*/ 206375 w 206375"/>
              <a:gd name="connsiteY21" fmla="*/ 259937 h 331788"/>
              <a:gd name="connsiteX22" fmla="*/ 199838 w 206375"/>
              <a:gd name="connsiteY22" fmla="*/ 266469 h 331788"/>
              <a:gd name="connsiteX23" fmla="*/ 193302 w 206375"/>
              <a:gd name="connsiteY23" fmla="*/ 259937 h 331788"/>
              <a:gd name="connsiteX24" fmla="*/ 189380 w 206375"/>
              <a:gd name="connsiteY24" fmla="*/ 235116 h 331788"/>
              <a:gd name="connsiteX25" fmla="*/ 189380 w 206375"/>
              <a:gd name="connsiteY25" fmla="*/ 257324 h 331788"/>
              <a:gd name="connsiteX26" fmla="*/ 188072 w 206375"/>
              <a:gd name="connsiteY26" fmla="*/ 262550 h 331788"/>
              <a:gd name="connsiteX27" fmla="*/ 188072 w 206375"/>
              <a:gd name="connsiteY27" fmla="*/ 323950 h 331788"/>
              <a:gd name="connsiteX28" fmla="*/ 180228 w 206375"/>
              <a:gd name="connsiteY28" fmla="*/ 331788 h 331788"/>
              <a:gd name="connsiteX29" fmla="*/ 173691 w 206375"/>
              <a:gd name="connsiteY29" fmla="*/ 323950 h 331788"/>
              <a:gd name="connsiteX30" fmla="*/ 173691 w 206375"/>
              <a:gd name="connsiteY30" fmla="*/ 271694 h 331788"/>
              <a:gd name="connsiteX31" fmla="*/ 172384 w 206375"/>
              <a:gd name="connsiteY31" fmla="*/ 271694 h 331788"/>
              <a:gd name="connsiteX32" fmla="*/ 172384 w 206375"/>
              <a:gd name="connsiteY32" fmla="*/ 323950 h 331788"/>
              <a:gd name="connsiteX33" fmla="*/ 164540 w 206375"/>
              <a:gd name="connsiteY33" fmla="*/ 331788 h 331788"/>
              <a:gd name="connsiteX34" fmla="*/ 156696 w 206375"/>
              <a:gd name="connsiteY34" fmla="*/ 323950 h 331788"/>
              <a:gd name="connsiteX35" fmla="*/ 156696 w 206375"/>
              <a:gd name="connsiteY35" fmla="*/ 262550 h 331788"/>
              <a:gd name="connsiteX36" fmla="*/ 156696 w 206375"/>
              <a:gd name="connsiteY36" fmla="*/ 261243 h 331788"/>
              <a:gd name="connsiteX37" fmla="*/ 156696 w 206375"/>
              <a:gd name="connsiteY37" fmla="*/ 257324 h 331788"/>
              <a:gd name="connsiteX38" fmla="*/ 156696 w 206375"/>
              <a:gd name="connsiteY38" fmla="*/ 235116 h 331788"/>
              <a:gd name="connsiteX39" fmla="*/ 152774 w 206375"/>
              <a:gd name="connsiteY39" fmla="*/ 259937 h 331788"/>
              <a:gd name="connsiteX40" fmla="*/ 146237 w 206375"/>
              <a:gd name="connsiteY40" fmla="*/ 266469 h 331788"/>
              <a:gd name="connsiteX41" fmla="*/ 139700 w 206375"/>
              <a:gd name="connsiteY41" fmla="*/ 259937 h 331788"/>
              <a:gd name="connsiteX42" fmla="*/ 161925 w 206375"/>
              <a:gd name="connsiteY42" fmla="*/ 208988 h 331788"/>
              <a:gd name="connsiteX43" fmla="*/ 163232 w 206375"/>
              <a:gd name="connsiteY43" fmla="*/ 208988 h 331788"/>
              <a:gd name="connsiteX44" fmla="*/ 168462 w 206375"/>
              <a:gd name="connsiteY44" fmla="*/ 206375 h 331788"/>
              <a:gd name="connsiteX45" fmla="*/ 98455 w 206375"/>
              <a:gd name="connsiteY45" fmla="*/ 206375 h 331788"/>
              <a:gd name="connsiteX46" fmla="*/ 102394 w 206375"/>
              <a:gd name="connsiteY46" fmla="*/ 210294 h 331788"/>
              <a:gd name="connsiteX47" fmla="*/ 106332 w 206375"/>
              <a:gd name="connsiteY47" fmla="*/ 206375 h 331788"/>
              <a:gd name="connsiteX48" fmla="*/ 112896 w 206375"/>
              <a:gd name="connsiteY48" fmla="*/ 208988 h 331788"/>
              <a:gd name="connsiteX49" fmla="*/ 114208 w 206375"/>
              <a:gd name="connsiteY49" fmla="*/ 208988 h 331788"/>
              <a:gd name="connsiteX50" fmla="*/ 136525 w 206375"/>
              <a:gd name="connsiteY50" fmla="*/ 259937 h 331788"/>
              <a:gd name="connsiteX51" fmla="*/ 129961 w 206375"/>
              <a:gd name="connsiteY51" fmla="*/ 266469 h 331788"/>
              <a:gd name="connsiteX52" fmla="*/ 123398 w 206375"/>
              <a:gd name="connsiteY52" fmla="*/ 259937 h 331788"/>
              <a:gd name="connsiteX53" fmla="*/ 119459 w 206375"/>
              <a:gd name="connsiteY53" fmla="*/ 235116 h 331788"/>
              <a:gd name="connsiteX54" fmla="*/ 119459 w 206375"/>
              <a:gd name="connsiteY54" fmla="*/ 257324 h 331788"/>
              <a:gd name="connsiteX55" fmla="*/ 118147 w 206375"/>
              <a:gd name="connsiteY55" fmla="*/ 262550 h 331788"/>
              <a:gd name="connsiteX56" fmla="*/ 118147 w 206375"/>
              <a:gd name="connsiteY56" fmla="*/ 323950 h 331788"/>
              <a:gd name="connsiteX57" fmla="*/ 110270 w 206375"/>
              <a:gd name="connsiteY57" fmla="*/ 331788 h 331788"/>
              <a:gd name="connsiteX58" fmla="*/ 102394 w 206375"/>
              <a:gd name="connsiteY58" fmla="*/ 323950 h 331788"/>
              <a:gd name="connsiteX59" fmla="*/ 102394 w 206375"/>
              <a:gd name="connsiteY59" fmla="*/ 271694 h 331788"/>
              <a:gd name="connsiteX60" fmla="*/ 101081 w 206375"/>
              <a:gd name="connsiteY60" fmla="*/ 271694 h 331788"/>
              <a:gd name="connsiteX61" fmla="*/ 101081 w 206375"/>
              <a:gd name="connsiteY61" fmla="*/ 323950 h 331788"/>
              <a:gd name="connsiteX62" fmla="*/ 94517 w 206375"/>
              <a:gd name="connsiteY62" fmla="*/ 331788 h 331788"/>
              <a:gd name="connsiteX63" fmla="*/ 86640 w 206375"/>
              <a:gd name="connsiteY63" fmla="*/ 323950 h 331788"/>
              <a:gd name="connsiteX64" fmla="*/ 86640 w 206375"/>
              <a:gd name="connsiteY64" fmla="*/ 262550 h 331788"/>
              <a:gd name="connsiteX65" fmla="*/ 86640 w 206375"/>
              <a:gd name="connsiteY65" fmla="*/ 261243 h 331788"/>
              <a:gd name="connsiteX66" fmla="*/ 85328 w 206375"/>
              <a:gd name="connsiteY66" fmla="*/ 257324 h 331788"/>
              <a:gd name="connsiteX67" fmla="*/ 85328 w 206375"/>
              <a:gd name="connsiteY67" fmla="*/ 235116 h 331788"/>
              <a:gd name="connsiteX68" fmla="*/ 81389 w 206375"/>
              <a:gd name="connsiteY68" fmla="*/ 259937 h 331788"/>
              <a:gd name="connsiteX69" fmla="*/ 74826 w 206375"/>
              <a:gd name="connsiteY69" fmla="*/ 266469 h 331788"/>
              <a:gd name="connsiteX70" fmla="*/ 69575 w 206375"/>
              <a:gd name="connsiteY70" fmla="*/ 259937 h 331788"/>
              <a:gd name="connsiteX71" fmla="*/ 91891 w 206375"/>
              <a:gd name="connsiteY71" fmla="*/ 208988 h 331788"/>
              <a:gd name="connsiteX72" fmla="*/ 98455 w 206375"/>
              <a:gd name="connsiteY72" fmla="*/ 206375 h 331788"/>
              <a:gd name="connsiteX73" fmla="*/ 28762 w 206375"/>
              <a:gd name="connsiteY73" fmla="*/ 206375 h 331788"/>
              <a:gd name="connsiteX74" fmla="*/ 33991 w 206375"/>
              <a:gd name="connsiteY74" fmla="*/ 210294 h 331788"/>
              <a:gd name="connsiteX75" fmla="*/ 37913 w 206375"/>
              <a:gd name="connsiteY75" fmla="*/ 206375 h 331788"/>
              <a:gd name="connsiteX76" fmla="*/ 43143 w 206375"/>
              <a:gd name="connsiteY76" fmla="*/ 208988 h 331788"/>
              <a:gd name="connsiteX77" fmla="*/ 44450 w 206375"/>
              <a:gd name="connsiteY77" fmla="*/ 208988 h 331788"/>
              <a:gd name="connsiteX78" fmla="*/ 66675 w 206375"/>
              <a:gd name="connsiteY78" fmla="*/ 259937 h 331788"/>
              <a:gd name="connsiteX79" fmla="*/ 60138 w 206375"/>
              <a:gd name="connsiteY79" fmla="*/ 266469 h 331788"/>
              <a:gd name="connsiteX80" fmla="*/ 53601 w 206375"/>
              <a:gd name="connsiteY80" fmla="*/ 259937 h 331788"/>
              <a:gd name="connsiteX81" fmla="*/ 49679 w 206375"/>
              <a:gd name="connsiteY81" fmla="*/ 235116 h 331788"/>
              <a:gd name="connsiteX82" fmla="*/ 49679 w 206375"/>
              <a:gd name="connsiteY82" fmla="*/ 257324 h 331788"/>
              <a:gd name="connsiteX83" fmla="*/ 48372 w 206375"/>
              <a:gd name="connsiteY83" fmla="*/ 262550 h 331788"/>
              <a:gd name="connsiteX84" fmla="*/ 48372 w 206375"/>
              <a:gd name="connsiteY84" fmla="*/ 323950 h 331788"/>
              <a:gd name="connsiteX85" fmla="*/ 40528 w 206375"/>
              <a:gd name="connsiteY85" fmla="*/ 331788 h 331788"/>
              <a:gd name="connsiteX86" fmla="*/ 33991 w 206375"/>
              <a:gd name="connsiteY86" fmla="*/ 323950 h 331788"/>
              <a:gd name="connsiteX87" fmla="*/ 33991 w 206375"/>
              <a:gd name="connsiteY87" fmla="*/ 271694 h 331788"/>
              <a:gd name="connsiteX88" fmla="*/ 32684 w 206375"/>
              <a:gd name="connsiteY88" fmla="*/ 271694 h 331788"/>
              <a:gd name="connsiteX89" fmla="*/ 32684 w 206375"/>
              <a:gd name="connsiteY89" fmla="*/ 323950 h 331788"/>
              <a:gd name="connsiteX90" fmla="*/ 24840 w 206375"/>
              <a:gd name="connsiteY90" fmla="*/ 331788 h 331788"/>
              <a:gd name="connsiteX91" fmla="*/ 16995 w 206375"/>
              <a:gd name="connsiteY91" fmla="*/ 323950 h 331788"/>
              <a:gd name="connsiteX92" fmla="*/ 16995 w 206375"/>
              <a:gd name="connsiteY92" fmla="*/ 262550 h 331788"/>
              <a:gd name="connsiteX93" fmla="*/ 16995 w 206375"/>
              <a:gd name="connsiteY93" fmla="*/ 261243 h 331788"/>
              <a:gd name="connsiteX94" fmla="*/ 16995 w 206375"/>
              <a:gd name="connsiteY94" fmla="*/ 257324 h 331788"/>
              <a:gd name="connsiteX95" fmla="*/ 16995 w 206375"/>
              <a:gd name="connsiteY95" fmla="*/ 235116 h 331788"/>
              <a:gd name="connsiteX96" fmla="*/ 13073 w 206375"/>
              <a:gd name="connsiteY96" fmla="*/ 259937 h 331788"/>
              <a:gd name="connsiteX97" fmla="*/ 6537 w 206375"/>
              <a:gd name="connsiteY97" fmla="*/ 266469 h 331788"/>
              <a:gd name="connsiteX98" fmla="*/ 0 w 206375"/>
              <a:gd name="connsiteY98" fmla="*/ 259937 h 331788"/>
              <a:gd name="connsiteX99" fmla="*/ 22225 w 206375"/>
              <a:gd name="connsiteY99" fmla="*/ 208988 h 331788"/>
              <a:gd name="connsiteX100" fmla="*/ 23532 w 206375"/>
              <a:gd name="connsiteY100" fmla="*/ 208988 h 331788"/>
              <a:gd name="connsiteX101" fmla="*/ 28762 w 206375"/>
              <a:gd name="connsiteY101" fmla="*/ 206375 h 331788"/>
              <a:gd name="connsiteX102" fmla="*/ 173037 w 206375"/>
              <a:gd name="connsiteY102" fmla="*/ 173037 h 331788"/>
              <a:gd name="connsiteX103" fmla="*/ 188912 w 206375"/>
              <a:gd name="connsiteY103" fmla="*/ 188912 h 331788"/>
              <a:gd name="connsiteX104" fmla="*/ 173037 w 206375"/>
              <a:gd name="connsiteY104" fmla="*/ 204787 h 331788"/>
              <a:gd name="connsiteX105" fmla="*/ 157162 w 206375"/>
              <a:gd name="connsiteY105" fmla="*/ 188912 h 331788"/>
              <a:gd name="connsiteX106" fmla="*/ 173037 w 206375"/>
              <a:gd name="connsiteY106" fmla="*/ 173037 h 331788"/>
              <a:gd name="connsiteX107" fmla="*/ 103187 w 206375"/>
              <a:gd name="connsiteY107" fmla="*/ 173037 h 331788"/>
              <a:gd name="connsiteX108" fmla="*/ 119062 w 206375"/>
              <a:gd name="connsiteY108" fmla="*/ 188912 h 331788"/>
              <a:gd name="connsiteX109" fmla="*/ 103187 w 206375"/>
              <a:gd name="connsiteY109" fmla="*/ 204787 h 331788"/>
              <a:gd name="connsiteX110" fmla="*/ 87312 w 206375"/>
              <a:gd name="connsiteY110" fmla="*/ 188912 h 331788"/>
              <a:gd name="connsiteX111" fmla="*/ 103187 w 206375"/>
              <a:gd name="connsiteY111" fmla="*/ 173037 h 331788"/>
              <a:gd name="connsiteX112" fmla="*/ 33337 w 206375"/>
              <a:gd name="connsiteY112" fmla="*/ 173037 h 331788"/>
              <a:gd name="connsiteX113" fmla="*/ 49212 w 206375"/>
              <a:gd name="connsiteY113" fmla="*/ 188912 h 331788"/>
              <a:gd name="connsiteX114" fmla="*/ 33337 w 206375"/>
              <a:gd name="connsiteY114" fmla="*/ 204787 h 331788"/>
              <a:gd name="connsiteX115" fmla="*/ 17462 w 206375"/>
              <a:gd name="connsiteY115" fmla="*/ 188912 h 331788"/>
              <a:gd name="connsiteX116" fmla="*/ 33337 w 206375"/>
              <a:gd name="connsiteY116" fmla="*/ 173037 h 331788"/>
              <a:gd name="connsiteX117" fmla="*/ 100012 w 206375"/>
              <a:gd name="connsiteY117" fmla="*/ 160337 h 331788"/>
              <a:gd name="connsiteX118" fmla="*/ 103187 w 206375"/>
              <a:gd name="connsiteY118" fmla="*/ 160337 h 331788"/>
              <a:gd name="connsiteX119" fmla="*/ 103187 w 206375"/>
              <a:gd name="connsiteY119" fmla="*/ 169862 h 331788"/>
              <a:gd name="connsiteX120" fmla="*/ 100012 w 206375"/>
              <a:gd name="connsiteY120" fmla="*/ 169862 h 331788"/>
              <a:gd name="connsiteX121" fmla="*/ 125413 w 206375"/>
              <a:gd name="connsiteY121" fmla="*/ 157162 h 331788"/>
              <a:gd name="connsiteX122" fmla="*/ 152400 w 206375"/>
              <a:gd name="connsiteY122" fmla="*/ 180975 h 331788"/>
              <a:gd name="connsiteX123" fmla="*/ 150813 w 206375"/>
              <a:gd name="connsiteY123" fmla="*/ 184150 h 331788"/>
              <a:gd name="connsiteX124" fmla="*/ 123825 w 206375"/>
              <a:gd name="connsiteY124" fmla="*/ 161925 h 331788"/>
              <a:gd name="connsiteX125" fmla="*/ 77788 w 206375"/>
              <a:gd name="connsiteY125" fmla="*/ 157162 h 331788"/>
              <a:gd name="connsiteX126" fmla="*/ 80963 w 206375"/>
              <a:gd name="connsiteY126" fmla="*/ 161925 h 331788"/>
              <a:gd name="connsiteX127" fmla="*/ 52387 w 206375"/>
              <a:gd name="connsiteY127" fmla="*/ 184150 h 331788"/>
              <a:gd name="connsiteX128" fmla="*/ 50800 w 206375"/>
              <a:gd name="connsiteY128" fmla="*/ 180975 h 331788"/>
              <a:gd name="connsiteX129" fmla="*/ 101600 w 206375"/>
              <a:gd name="connsiteY129" fmla="*/ 38100 h 331788"/>
              <a:gd name="connsiteX130" fmla="*/ 96837 w 206375"/>
              <a:gd name="connsiteY130" fmla="*/ 65087 h 331788"/>
              <a:gd name="connsiteX131" fmla="*/ 101600 w 206375"/>
              <a:gd name="connsiteY131" fmla="*/ 69850 h 331788"/>
              <a:gd name="connsiteX132" fmla="*/ 106362 w 206375"/>
              <a:gd name="connsiteY132" fmla="*/ 65087 h 331788"/>
              <a:gd name="connsiteX133" fmla="*/ 97024 w 206375"/>
              <a:gd name="connsiteY133" fmla="*/ 33337 h 331788"/>
              <a:gd name="connsiteX134" fmla="*/ 98331 w 206375"/>
              <a:gd name="connsiteY134" fmla="*/ 33337 h 331788"/>
              <a:gd name="connsiteX135" fmla="*/ 102253 w 206375"/>
              <a:gd name="connsiteY135" fmla="*/ 37206 h 331788"/>
              <a:gd name="connsiteX136" fmla="*/ 106175 w 206375"/>
              <a:gd name="connsiteY136" fmla="*/ 33337 h 331788"/>
              <a:gd name="connsiteX137" fmla="*/ 111405 w 206375"/>
              <a:gd name="connsiteY137" fmla="*/ 35917 h 331788"/>
              <a:gd name="connsiteX138" fmla="*/ 112712 w 206375"/>
              <a:gd name="connsiteY138" fmla="*/ 35917 h 331788"/>
              <a:gd name="connsiteX139" fmla="*/ 134937 w 206375"/>
              <a:gd name="connsiteY139" fmla="*/ 86220 h 331788"/>
              <a:gd name="connsiteX140" fmla="*/ 128400 w 206375"/>
              <a:gd name="connsiteY140" fmla="*/ 92670 h 331788"/>
              <a:gd name="connsiteX141" fmla="*/ 121864 w 206375"/>
              <a:gd name="connsiteY141" fmla="*/ 86220 h 331788"/>
              <a:gd name="connsiteX142" fmla="*/ 117942 w 206375"/>
              <a:gd name="connsiteY142" fmla="*/ 61713 h 331788"/>
              <a:gd name="connsiteX143" fmla="*/ 117942 w 206375"/>
              <a:gd name="connsiteY143" fmla="*/ 83641 h 331788"/>
              <a:gd name="connsiteX144" fmla="*/ 116634 w 206375"/>
              <a:gd name="connsiteY144" fmla="*/ 88800 h 331788"/>
              <a:gd name="connsiteX145" fmla="*/ 116634 w 206375"/>
              <a:gd name="connsiteY145" fmla="*/ 149423 h 331788"/>
              <a:gd name="connsiteX146" fmla="*/ 108790 w 206375"/>
              <a:gd name="connsiteY146" fmla="*/ 157162 h 331788"/>
              <a:gd name="connsiteX147" fmla="*/ 102253 w 206375"/>
              <a:gd name="connsiteY147" fmla="*/ 149423 h 331788"/>
              <a:gd name="connsiteX148" fmla="*/ 102253 w 206375"/>
              <a:gd name="connsiteY148" fmla="*/ 97829 h 331788"/>
              <a:gd name="connsiteX149" fmla="*/ 100946 w 206375"/>
              <a:gd name="connsiteY149" fmla="*/ 97829 h 331788"/>
              <a:gd name="connsiteX150" fmla="*/ 100946 w 206375"/>
              <a:gd name="connsiteY150" fmla="*/ 149423 h 331788"/>
              <a:gd name="connsiteX151" fmla="*/ 93102 w 206375"/>
              <a:gd name="connsiteY151" fmla="*/ 157162 h 331788"/>
              <a:gd name="connsiteX152" fmla="*/ 85257 w 206375"/>
              <a:gd name="connsiteY152" fmla="*/ 149423 h 331788"/>
              <a:gd name="connsiteX153" fmla="*/ 85257 w 206375"/>
              <a:gd name="connsiteY153" fmla="*/ 88800 h 331788"/>
              <a:gd name="connsiteX154" fmla="*/ 85257 w 206375"/>
              <a:gd name="connsiteY154" fmla="*/ 87510 h 331788"/>
              <a:gd name="connsiteX155" fmla="*/ 85257 w 206375"/>
              <a:gd name="connsiteY155" fmla="*/ 83641 h 331788"/>
              <a:gd name="connsiteX156" fmla="*/ 85257 w 206375"/>
              <a:gd name="connsiteY156" fmla="*/ 61713 h 331788"/>
              <a:gd name="connsiteX157" fmla="*/ 81335 w 206375"/>
              <a:gd name="connsiteY157" fmla="*/ 86220 h 331788"/>
              <a:gd name="connsiteX158" fmla="*/ 74799 w 206375"/>
              <a:gd name="connsiteY158" fmla="*/ 92670 h 331788"/>
              <a:gd name="connsiteX159" fmla="*/ 68262 w 206375"/>
              <a:gd name="connsiteY159" fmla="*/ 86220 h 331788"/>
              <a:gd name="connsiteX160" fmla="*/ 90487 w 206375"/>
              <a:gd name="connsiteY160" fmla="*/ 35917 h 331788"/>
              <a:gd name="connsiteX161" fmla="*/ 91794 w 206375"/>
              <a:gd name="connsiteY161" fmla="*/ 35917 h 331788"/>
              <a:gd name="connsiteX162" fmla="*/ 97024 w 206375"/>
              <a:gd name="connsiteY162" fmla="*/ 33337 h 331788"/>
              <a:gd name="connsiteX163" fmla="*/ 101600 w 206375"/>
              <a:gd name="connsiteY163" fmla="*/ 0 h 331788"/>
              <a:gd name="connsiteX164" fmla="*/ 117475 w 206375"/>
              <a:gd name="connsiteY164" fmla="*/ 15875 h 331788"/>
              <a:gd name="connsiteX165" fmla="*/ 101600 w 206375"/>
              <a:gd name="connsiteY165" fmla="*/ 31750 h 331788"/>
              <a:gd name="connsiteX166" fmla="*/ 85725 w 206375"/>
              <a:gd name="connsiteY166" fmla="*/ 15875 h 331788"/>
              <a:gd name="connsiteX167" fmla="*/ 101600 w 206375"/>
              <a:gd name="connsiteY167"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206375" h="331788">
                <a:moveTo>
                  <a:pt x="171450" y="211137"/>
                </a:moveTo>
                <a:lnTo>
                  <a:pt x="168275" y="238125"/>
                </a:lnTo>
                <a:lnTo>
                  <a:pt x="171450" y="242887"/>
                </a:lnTo>
                <a:lnTo>
                  <a:pt x="173038" y="242887"/>
                </a:lnTo>
                <a:lnTo>
                  <a:pt x="177800" y="238125"/>
                </a:lnTo>
                <a:lnTo>
                  <a:pt x="173038" y="211137"/>
                </a:lnTo>
                <a:close/>
                <a:moveTo>
                  <a:pt x="101600" y="211137"/>
                </a:moveTo>
                <a:lnTo>
                  <a:pt x="98425" y="238125"/>
                </a:lnTo>
                <a:lnTo>
                  <a:pt x="101600" y="242887"/>
                </a:lnTo>
                <a:lnTo>
                  <a:pt x="106363" y="238125"/>
                </a:lnTo>
                <a:close/>
                <a:moveTo>
                  <a:pt x="31750" y="211137"/>
                </a:moveTo>
                <a:lnTo>
                  <a:pt x="28575" y="238125"/>
                </a:lnTo>
                <a:lnTo>
                  <a:pt x="31750" y="242887"/>
                </a:lnTo>
                <a:lnTo>
                  <a:pt x="33337" y="242887"/>
                </a:lnTo>
                <a:lnTo>
                  <a:pt x="38100" y="238125"/>
                </a:lnTo>
                <a:lnTo>
                  <a:pt x="33337" y="211137"/>
                </a:lnTo>
                <a:close/>
                <a:moveTo>
                  <a:pt x="168462" y="206375"/>
                </a:moveTo>
                <a:cubicBezTo>
                  <a:pt x="173691" y="210294"/>
                  <a:pt x="173691" y="210294"/>
                  <a:pt x="173691" y="210294"/>
                </a:cubicBezTo>
                <a:cubicBezTo>
                  <a:pt x="177613" y="206375"/>
                  <a:pt x="177613" y="206375"/>
                  <a:pt x="177613" y="206375"/>
                </a:cubicBezTo>
                <a:cubicBezTo>
                  <a:pt x="178921" y="206375"/>
                  <a:pt x="181535" y="207682"/>
                  <a:pt x="182843" y="208988"/>
                </a:cubicBezTo>
                <a:cubicBezTo>
                  <a:pt x="182843" y="208988"/>
                  <a:pt x="184150" y="208988"/>
                  <a:pt x="184150" y="208988"/>
                </a:cubicBezTo>
                <a:cubicBezTo>
                  <a:pt x="197224" y="216826"/>
                  <a:pt x="203760" y="223358"/>
                  <a:pt x="206375" y="259937"/>
                </a:cubicBezTo>
                <a:cubicBezTo>
                  <a:pt x="206375" y="262550"/>
                  <a:pt x="203760" y="266469"/>
                  <a:pt x="199838" y="266469"/>
                </a:cubicBezTo>
                <a:cubicBezTo>
                  <a:pt x="197224" y="266469"/>
                  <a:pt x="193302" y="263856"/>
                  <a:pt x="193302" y="259937"/>
                </a:cubicBezTo>
                <a:cubicBezTo>
                  <a:pt x="193302" y="248179"/>
                  <a:pt x="191994" y="240341"/>
                  <a:pt x="189380" y="235116"/>
                </a:cubicBezTo>
                <a:cubicBezTo>
                  <a:pt x="189380" y="257324"/>
                  <a:pt x="189380" y="257324"/>
                  <a:pt x="189380" y="257324"/>
                </a:cubicBezTo>
                <a:cubicBezTo>
                  <a:pt x="189380" y="258631"/>
                  <a:pt x="189380" y="261243"/>
                  <a:pt x="188072" y="262550"/>
                </a:cubicBezTo>
                <a:cubicBezTo>
                  <a:pt x="188072" y="323950"/>
                  <a:pt x="188072" y="323950"/>
                  <a:pt x="188072" y="323950"/>
                </a:cubicBezTo>
                <a:cubicBezTo>
                  <a:pt x="188072" y="327869"/>
                  <a:pt x="185457" y="331788"/>
                  <a:pt x="180228" y="331788"/>
                </a:cubicBezTo>
                <a:cubicBezTo>
                  <a:pt x="176306" y="331788"/>
                  <a:pt x="173691" y="327869"/>
                  <a:pt x="173691" y="323950"/>
                </a:cubicBezTo>
                <a:cubicBezTo>
                  <a:pt x="173691" y="271694"/>
                  <a:pt x="173691" y="271694"/>
                  <a:pt x="173691" y="271694"/>
                </a:cubicBezTo>
                <a:cubicBezTo>
                  <a:pt x="172384" y="271694"/>
                  <a:pt x="172384" y="271694"/>
                  <a:pt x="172384" y="271694"/>
                </a:cubicBezTo>
                <a:cubicBezTo>
                  <a:pt x="172384" y="323950"/>
                  <a:pt x="172384" y="323950"/>
                  <a:pt x="172384" y="323950"/>
                </a:cubicBezTo>
                <a:cubicBezTo>
                  <a:pt x="172384" y="327869"/>
                  <a:pt x="168462" y="331788"/>
                  <a:pt x="164540" y="331788"/>
                </a:cubicBezTo>
                <a:cubicBezTo>
                  <a:pt x="160618" y="331788"/>
                  <a:pt x="156696" y="327869"/>
                  <a:pt x="156696" y="323950"/>
                </a:cubicBezTo>
                <a:cubicBezTo>
                  <a:pt x="156696" y="262550"/>
                  <a:pt x="156696" y="262550"/>
                  <a:pt x="156696" y="262550"/>
                </a:cubicBezTo>
                <a:cubicBezTo>
                  <a:pt x="156696" y="262550"/>
                  <a:pt x="156696" y="261243"/>
                  <a:pt x="156696" y="261243"/>
                </a:cubicBezTo>
                <a:cubicBezTo>
                  <a:pt x="156696" y="259937"/>
                  <a:pt x="156696" y="258631"/>
                  <a:pt x="156696" y="257324"/>
                </a:cubicBezTo>
                <a:cubicBezTo>
                  <a:pt x="156696" y="235116"/>
                  <a:pt x="156696" y="235116"/>
                  <a:pt x="156696" y="235116"/>
                </a:cubicBezTo>
                <a:cubicBezTo>
                  <a:pt x="154081" y="240341"/>
                  <a:pt x="152774" y="248179"/>
                  <a:pt x="152774" y="259937"/>
                </a:cubicBezTo>
                <a:cubicBezTo>
                  <a:pt x="152774" y="263856"/>
                  <a:pt x="148852" y="266469"/>
                  <a:pt x="146237" y="266469"/>
                </a:cubicBezTo>
                <a:cubicBezTo>
                  <a:pt x="142315" y="266469"/>
                  <a:pt x="139700" y="262550"/>
                  <a:pt x="139700" y="259937"/>
                </a:cubicBezTo>
                <a:cubicBezTo>
                  <a:pt x="142315" y="223358"/>
                  <a:pt x="148852" y="216826"/>
                  <a:pt x="161925" y="208988"/>
                </a:cubicBezTo>
                <a:cubicBezTo>
                  <a:pt x="161925" y="208988"/>
                  <a:pt x="163232" y="208988"/>
                  <a:pt x="163232" y="208988"/>
                </a:cubicBezTo>
                <a:cubicBezTo>
                  <a:pt x="164540" y="207682"/>
                  <a:pt x="167155" y="206375"/>
                  <a:pt x="168462" y="206375"/>
                </a:cubicBezTo>
                <a:close/>
                <a:moveTo>
                  <a:pt x="98455" y="206375"/>
                </a:moveTo>
                <a:cubicBezTo>
                  <a:pt x="102394" y="210294"/>
                  <a:pt x="102394" y="210294"/>
                  <a:pt x="102394" y="210294"/>
                </a:cubicBezTo>
                <a:cubicBezTo>
                  <a:pt x="106332" y="206375"/>
                  <a:pt x="106332" y="206375"/>
                  <a:pt x="106332" y="206375"/>
                </a:cubicBezTo>
                <a:cubicBezTo>
                  <a:pt x="108957" y="206375"/>
                  <a:pt x="110270" y="207682"/>
                  <a:pt x="112896" y="208988"/>
                </a:cubicBezTo>
                <a:cubicBezTo>
                  <a:pt x="112896" y="208988"/>
                  <a:pt x="112896" y="208988"/>
                  <a:pt x="114208" y="208988"/>
                </a:cubicBezTo>
                <a:cubicBezTo>
                  <a:pt x="126023" y="216826"/>
                  <a:pt x="133900" y="223358"/>
                  <a:pt x="136525" y="259937"/>
                </a:cubicBezTo>
                <a:cubicBezTo>
                  <a:pt x="136525" y="262550"/>
                  <a:pt x="133900" y="266469"/>
                  <a:pt x="129961" y="266469"/>
                </a:cubicBezTo>
                <a:cubicBezTo>
                  <a:pt x="126023" y="266469"/>
                  <a:pt x="123398" y="263856"/>
                  <a:pt x="123398" y="259937"/>
                </a:cubicBezTo>
                <a:cubicBezTo>
                  <a:pt x="122085" y="248179"/>
                  <a:pt x="120772" y="240341"/>
                  <a:pt x="119459" y="235116"/>
                </a:cubicBezTo>
                <a:cubicBezTo>
                  <a:pt x="119459" y="257324"/>
                  <a:pt x="119459" y="257324"/>
                  <a:pt x="119459" y="257324"/>
                </a:cubicBezTo>
                <a:cubicBezTo>
                  <a:pt x="119459" y="258631"/>
                  <a:pt x="119459" y="261243"/>
                  <a:pt x="118147" y="262550"/>
                </a:cubicBezTo>
                <a:cubicBezTo>
                  <a:pt x="118147" y="323950"/>
                  <a:pt x="118147" y="323950"/>
                  <a:pt x="118147" y="323950"/>
                </a:cubicBezTo>
                <a:cubicBezTo>
                  <a:pt x="118147" y="327869"/>
                  <a:pt x="114208" y="331788"/>
                  <a:pt x="110270" y="331788"/>
                </a:cubicBezTo>
                <a:cubicBezTo>
                  <a:pt x="106332" y="331788"/>
                  <a:pt x="102394" y="327869"/>
                  <a:pt x="102394" y="323950"/>
                </a:cubicBezTo>
                <a:cubicBezTo>
                  <a:pt x="102394" y="271694"/>
                  <a:pt x="102394" y="271694"/>
                  <a:pt x="102394" y="271694"/>
                </a:cubicBezTo>
                <a:cubicBezTo>
                  <a:pt x="102394" y="271694"/>
                  <a:pt x="102394" y="271694"/>
                  <a:pt x="101081" y="271694"/>
                </a:cubicBezTo>
                <a:cubicBezTo>
                  <a:pt x="101081" y="323950"/>
                  <a:pt x="101081" y="323950"/>
                  <a:pt x="101081" y="323950"/>
                </a:cubicBezTo>
                <a:cubicBezTo>
                  <a:pt x="101081" y="327869"/>
                  <a:pt x="98455" y="331788"/>
                  <a:pt x="94517" y="331788"/>
                </a:cubicBezTo>
                <a:cubicBezTo>
                  <a:pt x="89266" y="331788"/>
                  <a:pt x="86640" y="327869"/>
                  <a:pt x="86640" y="323950"/>
                </a:cubicBezTo>
                <a:cubicBezTo>
                  <a:pt x="86640" y="262550"/>
                  <a:pt x="86640" y="262550"/>
                  <a:pt x="86640" y="262550"/>
                </a:cubicBezTo>
                <a:cubicBezTo>
                  <a:pt x="86640" y="262550"/>
                  <a:pt x="86640" y="261243"/>
                  <a:pt x="86640" y="261243"/>
                </a:cubicBezTo>
                <a:cubicBezTo>
                  <a:pt x="86640" y="259937"/>
                  <a:pt x="85328" y="258631"/>
                  <a:pt x="85328" y="257324"/>
                </a:cubicBezTo>
                <a:cubicBezTo>
                  <a:pt x="85328" y="235116"/>
                  <a:pt x="85328" y="235116"/>
                  <a:pt x="85328" y="235116"/>
                </a:cubicBezTo>
                <a:cubicBezTo>
                  <a:pt x="84015" y="240341"/>
                  <a:pt x="82702" y="248179"/>
                  <a:pt x="81389" y="259937"/>
                </a:cubicBezTo>
                <a:cubicBezTo>
                  <a:pt x="81389" y="263856"/>
                  <a:pt x="78764" y="266469"/>
                  <a:pt x="74826" y="266469"/>
                </a:cubicBezTo>
                <a:cubicBezTo>
                  <a:pt x="70887" y="266469"/>
                  <a:pt x="68262" y="262550"/>
                  <a:pt x="69575" y="259937"/>
                </a:cubicBezTo>
                <a:cubicBezTo>
                  <a:pt x="70887" y="223358"/>
                  <a:pt x="78764" y="216826"/>
                  <a:pt x="91891" y="208988"/>
                </a:cubicBezTo>
                <a:cubicBezTo>
                  <a:pt x="94517" y="207682"/>
                  <a:pt x="95830" y="206375"/>
                  <a:pt x="98455" y="206375"/>
                </a:cubicBezTo>
                <a:close/>
                <a:moveTo>
                  <a:pt x="28762" y="206375"/>
                </a:moveTo>
                <a:cubicBezTo>
                  <a:pt x="33991" y="210294"/>
                  <a:pt x="33991" y="210294"/>
                  <a:pt x="33991" y="210294"/>
                </a:cubicBezTo>
                <a:cubicBezTo>
                  <a:pt x="37913" y="206375"/>
                  <a:pt x="37913" y="206375"/>
                  <a:pt x="37913" y="206375"/>
                </a:cubicBezTo>
                <a:cubicBezTo>
                  <a:pt x="39220" y="206375"/>
                  <a:pt x="41835" y="207682"/>
                  <a:pt x="43143" y="208988"/>
                </a:cubicBezTo>
                <a:cubicBezTo>
                  <a:pt x="43143" y="208988"/>
                  <a:pt x="44450" y="208988"/>
                  <a:pt x="44450" y="208988"/>
                </a:cubicBezTo>
                <a:cubicBezTo>
                  <a:pt x="57523" y="216826"/>
                  <a:pt x="64060" y="223358"/>
                  <a:pt x="66675" y="259937"/>
                </a:cubicBezTo>
                <a:cubicBezTo>
                  <a:pt x="66675" y="262550"/>
                  <a:pt x="64060" y="266469"/>
                  <a:pt x="60138" y="266469"/>
                </a:cubicBezTo>
                <a:cubicBezTo>
                  <a:pt x="57523" y="266469"/>
                  <a:pt x="53601" y="263856"/>
                  <a:pt x="53601" y="259937"/>
                </a:cubicBezTo>
                <a:cubicBezTo>
                  <a:pt x="53601" y="248179"/>
                  <a:pt x="52294" y="240341"/>
                  <a:pt x="49679" y="235116"/>
                </a:cubicBezTo>
                <a:cubicBezTo>
                  <a:pt x="49679" y="257324"/>
                  <a:pt x="49679" y="257324"/>
                  <a:pt x="49679" y="257324"/>
                </a:cubicBezTo>
                <a:cubicBezTo>
                  <a:pt x="49679" y="258631"/>
                  <a:pt x="49679" y="261243"/>
                  <a:pt x="48372" y="262550"/>
                </a:cubicBezTo>
                <a:cubicBezTo>
                  <a:pt x="48372" y="323950"/>
                  <a:pt x="48372" y="323950"/>
                  <a:pt x="48372" y="323950"/>
                </a:cubicBezTo>
                <a:cubicBezTo>
                  <a:pt x="48372" y="327869"/>
                  <a:pt x="45757" y="331788"/>
                  <a:pt x="40528" y="331788"/>
                </a:cubicBezTo>
                <a:cubicBezTo>
                  <a:pt x="36606" y="331788"/>
                  <a:pt x="33991" y="327869"/>
                  <a:pt x="33991" y="323950"/>
                </a:cubicBezTo>
                <a:cubicBezTo>
                  <a:pt x="33991" y="271694"/>
                  <a:pt x="33991" y="271694"/>
                  <a:pt x="33991" y="271694"/>
                </a:cubicBezTo>
                <a:cubicBezTo>
                  <a:pt x="33991" y="271694"/>
                  <a:pt x="33991" y="271694"/>
                  <a:pt x="32684" y="271694"/>
                </a:cubicBezTo>
                <a:cubicBezTo>
                  <a:pt x="32684" y="323950"/>
                  <a:pt x="32684" y="323950"/>
                  <a:pt x="32684" y="323950"/>
                </a:cubicBezTo>
                <a:cubicBezTo>
                  <a:pt x="32684" y="327869"/>
                  <a:pt x="28762" y="331788"/>
                  <a:pt x="24840" y="331788"/>
                </a:cubicBezTo>
                <a:cubicBezTo>
                  <a:pt x="20918" y="331788"/>
                  <a:pt x="16995" y="327869"/>
                  <a:pt x="16995" y="323950"/>
                </a:cubicBezTo>
                <a:cubicBezTo>
                  <a:pt x="16995" y="262550"/>
                  <a:pt x="16995" y="262550"/>
                  <a:pt x="16995" y="262550"/>
                </a:cubicBezTo>
                <a:cubicBezTo>
                  <a:pt x="16995" y="262550"/>
                  <a:pt x="16995" y="261243"/>
                  <a:pt x="16995" y="261243"/>
                </a:cubicBezTo>
                <a:cubicBezTo>
                  <a:pt x="16995" y="259937"/>
                  <a:pt x="16995" y="258631"/>
                  <a:pt x="16995" y="257324"/>
                </a:cubicBezTo>
                <a:cubicBezTo>
                  <a:pt x="16995" y="235116"/>
                  <a:pt x="16995" y="235116"/>
                  <a:pt x="16995" y="235116"/>
                </a:cubicBezTo>
                <a:cubicBezTo>
                  <a:pt x="14381" y="240341"/>
                  <a:pt x="13073" y="248179"/>
                  <a:pt x="13073" y="259937"/>
                </a:cubicBezTo>
                <a:cubicBezTo>
                  <a:pt x="13073" y="263856"/>
                  <a:pt x="9151" y="266469"/>
                  <a:pt x="6537" y="266469"/>
                </a:cubicBezTo>
                <a:cubicBezTo>
                  <a:pt x="2615" y="266469"/>
                  <a:pt x="0" y="262550"/>
                  <a:pt x="0" y="259937"/>
                </a:cubicBezTo>
                <a:cubicBezTo>
                  <a:pt x="2615" y="223358"/>
                  <a:pt x="9151" y="216826"/>
                  <a:pt x="22225" y="208988"/>
                </a:cubicBezTo>
                <a:cubicBezTo>
                  <a:pt x="22225" y="208988"/>
                  <a:pt x="23532" y="208988"/>
                  <a:pt x="23532" y="208988"/>
                </a:cubicBezTo>
                <a:cubicBezTo>
                  <a:pt x="24840" y="207682"/>
                  <a:pt x="27454" y="206375"/>
                  <a:pt x="28762" y="206375"/>
                </a:cubicBezTo>
                <a:close/>
                <a:moveTo>
                  <a:pt x="173037" y="173037"/>
                </a:moveTo>
                <a:cubicBezTo>
                  <a:pt x="181805" y="173037"/>
                  <a:pt x="188912" y="180144"/>
                  <a:pt x="188912" y="188912"/>
                </a:cubicBezTo>
                <a:cubicBezTo>
                  <a:pt x="188912" y="197680"/>
                  <a:pt x="181805" y="204787"/>
                  <a:pt x="173037" y="204787"/>
                </a:cubicBezTo>
                <a:cubicBezTo>
                  <a:pt x="164269" y="204787"/>
                  <a:pt x="157162" y="197680"/>
                  <a:pt x="157162" y="188912"/>
                </a:cubicBezTo>
                <a:cubicBezTo>
                  <a:pt x="157162" y="180144"/>
                  <a:pt x="164269" y="173037"/>
                  <a:pt x="173037" y="173037"/>
                </a:cubicBezTo>
                <a:close/>
                <a:moveTo>
                  <a:pt x="103187" y="173037"/>
                </a:moveTo>
                <a:cubicBezTo>
                  <a:pt x="111955" y="173037"/>
                  <a:pt x="119062" y="180144"/>
                  <a:pt x="119062" y="188912"/>
                </a:cubicBezTo>
                <a:cubicBezTo>
                  <a:pt x="119062" y="197680"/>
                  <a:pt x="111955" y="204787"/>
                  <a:pt x="103187" y="204787"/>
                </a:cubicBezTo>
                <a:cubicBezTo>
                  <a:pt x="94419" y="204787"/>
                  <a:pt x="87312" y="197680"/>
                  <a:pt x="87312" y="188912"/>
                </a:cubicBezTo>
                <a:cubicBezTo>
                  <a:pt x="87312" y="180144"/>
                  <a:pt x="94419" y="173037"/>
                  <a:pt x="103187" y="173037"/>
                </a:cubicBezTo>
                <a:close/>
                <a:moveTo>
                  <a:pt x="33337" y="173037"/>
                </a:moveTo>
                <a:cubicBezTo>
                  <a:pt x="42105" y="173037"/>
                  <a:pt x="49212" y="180144"/>
                  <a:pt x="49212" y="188912"/>
                </a:cubicBezTo>
                <a:cubicBezTo>
                  <a:pt x="49212" y="197680"/>
                  <a:pt x="42105" y="204787"/>
                  <a:pt x="33337" y="204787"/>
                </a:cubicBezTo>
                <a:cubicBezTo>
                  <a:pt x="24569" y="204787"/>
                  <a:pt x="17462" y="197680"/>
                  <a:pt x="17462" y="188912"/>
                </a:cubicBezTo>
                <a:cubicBezTo>
                  <a:pt x="17462" y="180144"/>
                  <a:pt x="24569" y="173037"/>
                  <a:pt x="33337" y="173037"/>
                </a:cubicBezTo>
                <a:close/>
                <a:moveTo>
                  <a:pt x="100012" y="160337"/>
                </a:moveTo>
                <a:lnTo>
                  <a:pt x="103187" y="160337"/>
                </a:lnTo>
                <a:lnTo>
                  <a:pt x="103187" y="169862"/>
                </a:lnTo>
                <a:lnTo>
                  <a:pt x="100012" y="169862"/>
                </a:lnTo>
                <a:close/>
                <a:moveTo>
                  <a:pt x="125413" y="157162"/>
                </a:moveTo>
                <a:lnTo>
                  <a:pt x="152400" y="180975"/>
                </a:lnTo>
                <a:lnTo>
                  <a:pt x="150813" y="184150"/>
                </a:lnTo>
                <a:lnTo>
                  <a:pt x="123825" y="161925"/>
                </a:lnTo>
                <a:close/>
                <a:moveTo>
                  <a:pt x="77788" y="157162"/>
                </a:moveTo>
                <a:lnTo>
                  <a:pt x="80963" y="161925"/>
                </a:lnTo>
                <a:lnTo>
                  <a:pt x="52387" y="184150"/>
                </a:lnTo>
                <a:lnTo>
                  <a:pt x="50800" y="180975"/>
                </a:lnTo>
                <a:close/>
                <a:moveTo>
                  <a:pt x="101600" y="38100"/>
                </a:moveTo>
                <a:lnTo>
                  <a:pt x="96837" y="65087"/>
                </a:lnTo>
                <a:lnTo>
                  <a:pt x="101600" y="69850"/>
                </a:lnTo>
                <a:lnTo>
                  <a:pt x="106362" y="65087"/>
                </a:lnTo>
                <a:close/>
                <a:moveTo>
                  <a:pt x="97024" y="33337"/>
                </a:moveTo>
                <a:cubicBezTo>
                  <a:pt x="97024" y="33337"/>
                  <a:pt x="97024" y="33337"/>
                  <a:pt x="98331" y="33337"/>
                </a:cubicBezTo>
                <a:cubicBezTo>
                  <a:pt x="102253" y="37206"/>
                  <a:pt x="102253" y="37206"/>
                  <a:pt x="102253" y="37206"/>
                </a:cubicBezTo>
                <a:cubicBezTo>
                  <a:pt x="106175" y="33337"/>
                  <a:pt x="106175" y="33337"/>
                  <a:pt x="106175" y="33337"/>
                </a:cubicBezTo>
                <a:cubicBezTo>
                  <a:pt x="107483" y="33337"/>
                  <a:pt x="110097" y="34627"/>
                  <a:pt x="111405" y="35917"/>
                </a:cubicBezTo>
                <a:cubicBezTo>
                  <a:pt x="111405" y="35917"/>
                  <a:pt x="112712" y="35917"/>
                  <a:pt x="112712" y="35917"/>
                </a:cubicBezTo>
                <a:cubicBezTo>
                  <a:pt x="125786" y="43656"/>
                  <a:pt x="132322" y="50105"/>
                  <a:pt x="134937" y="86220"/>
                </a:cubicBezTo>
                <a:cubicBezTo>
                  <a:pt x="134937" y="88800"/>
                  <a:pt x="132322" y="92670"/>
                  <a:pt x="128400" y="92670"/>
                </a:cubicBezTo>
                <a:cubicBezTo>
                  <a:pt x="125786" y="92670"/>
                  <a:pt x="121864" y="90090"/>
                  <a:pt x="121864" y="86220"/>
                </a:cubicBezTo>
                <a:cubicBezTo>
                  <a:pt x="121864" y="74612"/>
                  <a:pt x="120556" y="66873"/>
                  <a:pt x="117942" y="61713"/>
                </a:cubicBezTo>
                <a:cubicBezTo>
                  <a:pt x="117942" y="83641"/>
                  <a:pt x="117942" y="83641"/>
                  <a:pt x="117942" y="83641"/>
                </a:cubicBezTo>
                <a:cubicBezTo>
                  <a:pt x="117942" y="84931"/>
                  <a:pt x="117942" y="87510"/>
                  <a:pt x="116634" y="88800"/>
                </a:cubicBezTo>
                <a:cubicBezTo>
                  <a:pt x="116634" y="149423"/>
                  <a:pt x="116634" y="149423"/>
                  <a:pt x="116634" y="149423"/>
                </a:cubicBezTo>
                <a:cubicBezTo>
                  <a:pt x="116634" y="153292"/>
                  <a:pt x="114019" y="157162"/>
                  <a:pt x="108790" y="157162"/>
                </a:cubicBezTo>
                <a:cubicBezTo>
                  <a:pt x="104868" y="157162"/>
                  <a:pt x="102253" y="153292"/>
                  <a:pt x="102253" y="149423"/>
                </a:cubicBezTo>
                <a:cubicBezTo>
                  <a:pt x="102253" y="97829"/>
                  <a:pt x="102253" y="97829"/>
                  <a:pt x="102253" y="97829"/>
                </a:cubicBezTo>
                <a:cubicBezTo>
                  <a:pt x="100946" y="97829"/>
                  <a:pt x="100946" y="97829"/>
                  <a:pt x="100946" y="97829"/>
                </a:cubicBezTo>
                <a:cubicBezTo>
                  <a:pt x="100946" y="149423"/>
                  <a:pt x="100946" y="149423"/>
                  <a:pt x="100946" y="149423"/>
                </a:cubicBezTo>
                <a:cubicBezTo>
                  <a:pt x="100946" y="153292"/>
                  <a:pt x="97024" y="157162"/>
                  <a:pt x="93102" y="157162"/>
                </a:cubicBezTo>
                <a:cubicBezTo>
                  <a:pt x="89180" y="157162"/>
                  <a:pt x="85257" y="153292"/>
                  <a:pt x="85257" y="149423"/>
                </a:cubicBezTo>
                <a:cubicBezTo>
                  <a:pt x="85257" y="88800"/>
                  <a:pt x="85257" y="88800"/>
                  <a:pt x="85257" y="88800"/>
                </a:cubicBezTo>
                <a:cubicBezTo>
                  <a:pt x="85257" y="88800"/>
                  <a:pt x="85257" y="88800"/>
                  <a:pt x="85257" y="87510"/>
                </a:cubicBezTo>
                <a:cubicBezTo>
                  <a:pt x="85257" y="86220"/>
                  <a:pt x="85257" y="84931"/>
                  <a:pt x="85257" y="83641"/>
                </a:cubicBezTo>
                <a:cubicBezTo>
                  <a:pt x="85257" y="61713"/>
                  <a:pt x="85257" y="61713"/>
                  <a:pt x="85257" y="61713"/>
                </a:cubicBezTo>
                <a:cubicBezTo>
                  <a:pt x="82643" y="66873"/>
                  <a:pt x="81335" y="74612"/>
                  <a:pt x="81335" y="86220"/>
                </a:cubicBezTo>
                <a:cubicBezTo>
                  <a:pt x="81335" y="90090"/>
                  <a:pt x="77413" y="92670"/>
                  <a:pt x="74799" y="92670"/>
                </a:cubicBezTo>
                <a:cubicBezTo>
                  <a:pt x="70877" y="92670"/>
                  <a:pt x="68262" y="88800"/>
                  <a:pt x="68262" y="86220"/>
                </a:cubicBezTo>
                <a:cubicBezTo>
                  <a:pt x="70877" y="50105"/>
                  <a:pt x="77413" y="43656"/>
                  <a:pt x="90487" y="35917"/>
                </a:cubicBezTo>
                <a:cubicBezTo>
                  <a:pt x="90487" y="35917"/>
                  <a:pt x="91794" y="35917"/>
                  <a:pt x="91794" y="35917"/>
                </a:cubicBezTo>
                <a:cubicBezTo>
                  <a:pt x="93102" y="34627"/>
                  <a:pt x="95716" y="33337"/>
                  <a:pt x="97024" y="33337"/>
                </a:cubicBezTo>
                <a:close/>
                <a:moveTo>
                  <a:pt x="101600" y="0"/>
                </a:moveTo>
                <a:cubicBezTo>
                  <a:pt x="110368" y="0"/>
                  <a:pt x="117475" y="7107"/>
                  <a:pt x="117475" y="15875"/>
                </a:cubicBezTo>
                <a:cubicBezTo>
                  <a:pt x="117475" y="24643"/>
                  <a:pt x="110368" y="31750"/>
                  <a:pt x="101600" y="31750"/>
                </a:cubicBezTo>
                <a:cubicBezTo>
                  <a:pt x="92832" y="31750"/>
                  <a:pt x="85725" y="24643"/>
                  <a:pt x="85725" y="15875"/>
                </a:cubicBezTo>
                <a:cubicBezTo>
                  <a:pt x="85725" y="7107"/>
                  <a:pt x="92832" y="0"/>
                  <a:pt x="101600" y="0"/>
                </a:cubicBezTo>
                <a:close/>
              </a:path>
            </a:pathLst>
          </a:custGeom>
          <a:solidFill>
            <a:srgbClr val="005DA2"/>
          </a:solidFill>
          <a:ln>
            <a:noFill/>
          </a:ln>
        </p:spPr>
        <p:txBody>
          <a:bodyPr/>
          <a:lstStyle/>
          <a:p>
            <a:endParaRPr lang="zh-CN" altLang="en-US">
              <a:cs typeface="+mn-ea"/>
              <a:sym typeface="+mn-lt"/>
            </a:endParaRPr>
          </a:p>
        </p:txBody>
      </p:sp>
      <p:sp>
        <p:nvSpPr>
          <p:cNvPr id="6" name="矩形 5"/>
          <p:cNvSpPr/>
          <p:nvPr/>
        </p:nvSpPr>
        <p:spPr>
          <a:xfrm>
            <a:off x="785786" y="1500180"/>
            <a:ext cx="5143536" cy="2246769"/>
          </a:xfrm>
          <a:prstGeom prst="rect">
            <a:avLst/>
          </a:prstGeom>
        </p:spPr>
        <p:txBody>
          <a:bodyPr wrap="square">
            <a:spAutoFit/>
          </a:bodyPr>
          <a:lstStyle/>
          <a:p>
            <a:r>
              <a:rPr lang="zh-CN" altLang="en-US" sz="2000" dirty="0" smtClean="0"/>
              <a:t>劳社部</a:t>
            </a:r>
            <a:r>
              <a:rPr lang="en-US" altLang="zh-CN" sz="2000" dirty="0" smtClean="0"/>
              <a:t>《</a:t>
            </a:r>
            <a:r>
              <a:rPr lang="zh-CN" altLang="en-US" sz="2000" dirty="0" smtClean="0"/>
              <a:t>关于确立劳动关系有关事项的通知</a:t>
            </a:r>
            <a:r>
              <a:rPr lang="en-US" altLang="zh-CN" sz="2000" dirty="0" smtClean="0"/>
              <a:t>》</a:t>
            </a:r>
            <a:r>
              <a:rPr lang="en-US" sz="2000" dirty="0" smtClean="0"/>
              <a:t>[2005]12</a:t>
            </a:r>
            <a:r>
              <a:rPr lang="zh-CN" altLang="en-US" sz="2000" dirty="0" smtClean="0"/>
              <a:t>号第四条规定，建筑施工、矿山企业等用人单位将工程（业务）或经营权发包给不具备用工主体资格的组织或自然人，对该组织或自然人招用的劳动者，由具备用工主体资格的发包方承担用工主体责任，即由建筑企业承担用工主体责任。</a:t>
            </a:r>
            <a:endParaRPr lang="zh-CN" altLang="en-US" sz="2000" dirty="0"/>
          </a:p>
        </p:txBody>
      </p:sp>
    </p:spTree>
    <p:extLst>
      <p:ext uri="{BB962C8B-B14F-4D97-AF65-F5344CB8AC3E}">
        <p14:creationId xmlns:p14="http://schemas.microsoft.com/office/powerpoint/2010/main" xmlns="" val="3636971867"/>
      </p:ext>
    </p:extLst>
  </p:cSld>
  <p:clrMapOvr>
    <a:masterClrMapping/>
  </p:clrMapOvr>
  <mc:AlternateContent xmlns:mc="http://schemas.openxmlformats.org/markup-compatibility/2006">
    <mc:Choice xmlns:p14="http://schemas.microsoft.com/office/powerpoint/2010/main" xmlns=""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par>
                          <p:cTn id="12" fill="hold">
                            <p:stCondLst>
                              <p:cond delay="650"/>
                            </p:stCondLst>
                            <p:childTnLst>
                              <p:par>
                                <p:cTn id="13" presetID="16" presetClass="entr" presetSubtype="37"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outVertical)">
                                      <p:cBhvr>
                                        <p:cTn id="15" dur="500"/>
                                        <p:tgtEl>
                                          <p:spTgt spid="9"/>
                                        </p:tgtEl>
                                      </p:cBhvr>
                                    </p:animEffect>
                                  </p:childTnLst>
                                </p:cTn>
                              </p:par>
                            </p:childTnLst>
                          </p:cTn>
                        </p:par>
                        <p:par>
                          <p:cTn id="16" fill="hold">
                            <p:stCondLst>
                              <p:cond delay="1150"/>
                            </p:stCondLst>
                            <p:childTnLst>
                              <p:par>
                                <p:cTn id="17" presetID="22" presetClass="entr" presetSubtype="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07654"/>
            <a:ext cx="2448272" cy="20182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410451" y="1930936"/>
            <a:ext cx="1553630" cy="1569660"/>
          </a:xfrm>
          <a:prstGeom prst="rect">
            <a:avLst/>
          </a:prstGeom>
          <a:noFill/>
        </p:spPr>
        <p:txBody>
          <a:bodyPr wrap="none" rtlCol="0">
            <a:spAutoFit/>
          </a:bodyPr>
          <a:lstStyle/>
          <a:p>
            <a:r>
              <a:rPr lang="en-US" altLang="zh-CN" sz="9600" dirty="0">
                <a:solidFill>
                  <a:schemeClr val="bg1"/>
                </a:solidFill>
                <a:cs typeface="+mn-ea"/>
                <a:sym typeface="+mn-lt"/>
              </a:rPr>
              <a:t>04</a:t>
            </a:r>
            <a:endParaRPr lang="zh-CN" altLang="en-US" sz="9600" dirty="0">
              <a:solidFill>
                <a:schemeClr val="bg1"/>
              </a:solidFill>
              <a:cs typeface="+mn-ea"/>
              <a:sym typeface="+mn-lt"/>
            </a:endParaRPr>
          </a:p>
        </p:txBody>
      </p:sp>
      <p:sp>
        <p:nvSpPr>
          <p:cNvPr id="29" name="矩形 28"/>
          <p:cNvSpPr/>
          <p:nvPr/>
        </p:nvSpPr>
        <p:spPr>
          <a:xfrm>
            <a:off x="6731657" y="1707653"/>
            <a:ext cx="2448272" cy="20182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TextBox 30"/>
          <p:cNvSpPr txBox="1"/>
          <p:nvPr/>
        </p:nvSpPr>
        <p:spPr>
          <a:xfrm>
            <a:off x="2571736" y="1928808"/>
            <a:ext cx="4143404" cy="1569660"/>
          </a:xfrm>
          <a:prstGeom prst="rect">
            <a:avLst/>
          </a:prstGeom>
          <a:noFill/>
        </p:spPr>
        <p:txBody>
          <a:bodyPr wrap="square" rtlCol="0">
            <a:spAutoFit/>
          </a:bodyPr>
          <a:lstStyle/>
          <a:p>
            <a:r>
              <a:rPr lang="zh-CN" altLang="en-US" sz="4800" dirty="0" smtClean="0">
                <a:solidFill>
                  <a:schemeClr val="tx1">
                    <a:lumMod val="75000"/>
                    <a:lumOff val="25000"/>
                  </a:schemeClr>
                </a:solidFill>
                <a:latin typeface="微软雅黑" panose="020B0503020204020204" pitchFamily="34" charset="-122"/>
                <a:ea typeface="微软雅黑" panose="020B0503020204020204" pitchFamily="34" charset="-122"/>
              </a:rPr>
              <a:t>如何切实保证工程质量？</a:t>
            </a:r>
          </a:p>
        </p:txBody>
      </p:sp>
    </p:spTree>
    <p:extLst>
      <p:ext uri="{BB962C8B-B14F-4D97-AF65-F5344CB8AC3E}">
        <p14:creationId xmlns:p14="http://schemas.microsoft.com/office/powerpoint/2010/main" xmlns="" val="2826016076"/>
      </p:ext>
    </p:extLst>
  </p:cSld>
  <p:clrMapOvr>
    <a:masterClrMapping/>
  </p:clrMapOvr>
  <mc:AlternateContent xmlns:mc="http://schemas.openxmlformats.org/markup-compatibility/2006">
    <mc:Choice xmlns:p14="http://schemas.microsoft.com/office/powerpoint/2010/main" xmlns=""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857880" y="123478"/>
            <a:ext cx="3232906"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bg1"/>
                </a:solidFill>
                <a:latin typeface="+mn-lt"/>
                <a:ea typeface="+mn-ea"/>
                <a:cs typeface="+mn-ea"/>
                <a:sym typeface="+mn-lt"/>
              </a:rPr>
              <a:t>工程质量</a:t>
            </a:r>
            <a:endParaRPr lang="zh-CN" altLang="en-US" sz="1800" b="1" dirty="0">
              <a:solidFill>
                <a:schemeClr val="bg1"/>
              </a:solidFill>
              <a:latin typeface="+mn-lt"/>
              <a:ea typeface="+mn-ea"/>
              <a:cs typeface="+mn-ea"/>
              <a:sym typeface="+mn-lt"/>
            </a:endParaRPr>
          </a:p>
        </p:txBody>
      </p:sp>
      <p:grpSp>
        <p:nvGrpSpPr>
          <p:cNvPr id="9" name="组合 8"/>
          <p:cNvGrpSpPr/>
          <p:nvPr/>
        </p:nvGrpSpPr>
        <p:grpSpPr>
          <a:xfrm>
            <a:off x="3774871" y="893864"/>
            <a:ext cx="4890890" cy="3732977"/>
            <a:chOff x="3373260" y="974921"/>
            <a:chExt cx="6558521" cy="5084540"/>
          </a:xfrm>
        </p:grpSpPr>
        <p:grpSp>
          <p:nvGrpSpPr>
            <p:cNvPr id="10" name="12030bb2-35dc-49b5-b248-f821276e72d5"/>
            <p:cNvGrpSpPr>
              <a:grpSpLocks noChangeAspect="1"/>
            </p:cNvGrpSpPr>
            <p:nvPr/>
          </p:nvGrpSpPr>
          <p:grpSpPr>
            <a:xfrm>
              <a:off x="3373260" y="974921"/>
              <a:ext cx="6558521" cy="5084540"/>
              <a:chOff x="2828492" y="974921"/>
              <a:chExt cx="6558521" cy="5084540"/>
            </a:xfrm>
          </p:grpSpPr>
          <p:sp>
            <p:nvSpPr>
              <p:cNvPr id="12" name="Oval 3"/>
              <p:cNvSpPr/>
              <p:nvPr/>
            </p:nvSpPr>
            <p:spPr>
              <a:xfrm>
                <a:off x="4804783" y="2935409"/>
                <a:ext cx="2582437" cy="2582435"/>
              </a:xfrm>
              <a:prstGeom prst="ellipse">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cs typeface="+mn-ea"/>
                  <a:sym typeface="+mn-lt"/>
                </a:endParaRPr>
              </a:p>
            </p:txBody>
          </p:sp>
          <p:sp>
            <p:nvSpPr>
              <p:cNvPr id="13" name="Teardrop 4"/>
              <p:cNvSpPr>
                <a:spLocks noChangeAspect="1"/>
              </p:cNvSpPr>
              <p:nvPr/>
            </p:nvSpPr>
            <p:spPr>
              <a:xfrm rot="13976589">
                <a:off x="6926983" y="3429613"/>
                <a:ext cx="2361144" cy="2361144"/>
              </a:xfrm>
              <a:prstGeom prst="teardrop">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cs typeface="+mn-ea"/>
                  <a:sym typeface="+mn-lt"/>
                </a:endParaRPr>
              </a:p>
            </p:txBody>
          </p:sp>
          <p:sp>
            <p:nvSpPr>
              <p:cNvPr id="14" name="Teardrop 5"/>
              <p:cNvSpPr>
                <a:spLocks noChangeAspect="1"/>
              </p:cNvSpPr>
              <p:nvPr/>
            </p:nvSpPr>
            <p:spPr>
              <a:xfrm rot="7461556" flipH="1">
                <a:off x="2903873" y="3506881"/>
                <a:ext cx="2361144" cy="2361144"/>
              </a:xfrm>
              <a:prstGeom prst="teardrop">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cs typeface="+mn-ea"/>
                  <a:sym typeface="+mn-lt"/>
                </a:endParaRPr>
              </a:p>
            </p:txBody>
          </p:sp>
          <p:sp>
            <p:nvSpPr>
              <p:cNvPr id="15" name="Teardrop 6"/>
              <p:cNvSpPr>
                <a:spLocks noChangeAspect="1"/>
              </p:cNvSpPr>
              <p:nvPr/>
            </p:nvSpPr>
            <p:spPr>
              <a:xfrm rot="8068996">
                <a:off x="4915428" y="1056391"/>
                <a:ext cx="2361144" cy="2361144"/>
              </a:xfrm>
              <a:prstGeom prst="teardrop">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cs typeface="+mn-ea"/>
                  <a:sym typeface="+mn-lt"/>
                </a:endParaRPr>
              </a:p>
            </p:txBody>
          </p:sp>
          <p:sp>
            <p:nvSpPr>
              <p:cNvPr id="16" name="Rectangle 9"/>
              <p:cNvSpPr/>
              <p:nvPr/>
            </p:nvSpPr>
            <p:spPr>
              <a:xfrm>
                <a:off x="5473854" y="2596706"/>
                <a:ext cx="1231106" cy="246221"/>
              </a:xfrm>
              <a:prstGeom prst="rect">
                <a:avLst/>
              </a:prstGeom>
            </p:spPr>
            <p:txBody>
              <a:bodyPr wrap="none" lIns="0" tIns="0" rIns="0" bIns="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b="1" dirty="0">
                    <a:solidFill>
                      <a:schemeClr val="bg1"/>
                    </a:solidFill>
                    <a:cs typeface="+mn-ea"/>
                    <a:sym typeface="+mn-lt"/>
                  </a:rPr>
                  <a:t>安全第一</a:t>
                </a:r>
              </a:p>
            </p:txBody>
          </p:sp>
          <p:sp>
            <p:nvSpPr>
              <p:cNvPr id="17" name="Rectangle 12"/>
              <p:cNvSpPr/>
              <p:nvPr/>
            </p:nvSpPr>
            <p:spPr>
              <a:xfrm>
                <a:off x="7496455" y="4959888"/>
                <a:ext cx="1231106" cy="246221"/>
              </a:xfrm>
              <a:prstGeom prst="rect">
                <a:avLst/>
              </a:prstGeom>
            </p:spPr>
            <p:txBody>
              <a:bodyPr wrap="none" lIns="0" tIns="0" rIns="0" bIns="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b="1" dirty="0">
                    <a:solidFill>
                      <a:schemeClr val="bg1"/>
                    </a:solidFill>
                    <a:cs typeface="+mn-ea"/>
                    <a:sym typeface="+mn-lt"/>
                  </a:rPr>
                  <a:t>综合治理</a:t>
                </a:r>
              </a:p>
            </p:txBody>
          </p:sp>
          <p:sp>
            <p:nvSpPr>
              <p:cNvPr id="18" name="Rectangle 15"/>
              <p:cNvSpPr/>
              <p:nvPr/>
            </p:nvSpPr>
            <p:spPr>
              <a:xfrm>
                <a:off x="3477139" y="4983927"/>
                <a:ext cx="1231106" cy="246221"/>
              </a:xfrm>
              <a:prstGeom prst="rect">
                <a:avLst/>
              </a:prstGeom>
            </p:spPr>
            <p:txBody>
              <a:bodyPr wrap="none" lIns="0" tIns="0" rIns="0" bIns="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b="1" dirty="0">
                    <a:solidFill>
                      <a:schemeClr val="bg1"/>
                    </a:solidFill>
                    <a:cs typeface="+mn-ea"/>
                    <a:sym typeface="+mn-lt"/>
                  </a:rPr>
                  <a:t>预防为主</a:t>
                </a:r>
              </a:p>
            </p:txBody>
          </p:sp>
          <p:sp>
            <p:nvSpPr>
              <p:cNvPr id="19" name="Rectangle 16"/>
              <p:cNvSpPr/>
              <p:nvPr/>
            </p:nvSpPr>
            <p:spPr>
              <a:xfrm>
                <a:off x="5480450" y="4805523"/>
                <a:ext cx="1231106" cy="246221"/>
              </a:xfrm>
              <a:prstGeom prst="rect">
                <a:avLst/>
              </a:prstGeom>
            </p:spPr>
            <p:txBody>
              <a:bodyPr wrap="none" lIns="0" tIns="0" rIns="0" bIns="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b="1" dirty="0" smtClean="0">
                    <a:solidFill>
                      <a:schemeClr val="tx1">
                        <a:lumMod val="75000"/>
                        <a:lumOff val="25000"/>
                      </a:schemeClr>
                    </a:solidFill>
                    <a:cs typeface="+mn-ea"/>
                    <a:sym typeface="+mn-lt"/>
                  </a:rPr>
                  <a:t>工程质量</a:t>
                </a:r>
                <a:endParaRPr lang="zh-CN" altLang="en-US" sz="2000" b="1" dirty="0">
                  <a:solidFill>
                    <a:schemeClr val="tx1">
                      <a:lumMod val="75000"/>
                      <a:lumOff val="25000"/>
                    </a:schemeClr>
                  </a:solidFill>
                  <a:cs typeface="+mn-ea"/>
                  <a:sym typeface="+mn-lt"/>
                </a:endParaRPr>
              </a:p>
            </p:txBody>
          </p:sp>
          <p:sp>
            <p:nvSpPr>
              <p:cNvPr id="20" name="Arc 17"/>
              <p:cNvSpPr/>
              <p:nvPr/>
            </p:nvSpPr>
            <p:spPr>
              <a:xfrm rot="19552821">
                <a:off x="6960453" y="3250409"/>
                <a:ext cx="2426560" cy="2426558"/>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21" name="Arc 18"/>
              <p:cNvSpPr/>
              <p:nvPr/>
            </p:nvSpPr>
            <p:spPr>
              <a:xfrm rot="14322164">
                <a:off x="4689644" y="974921"/>
                <a:ext cx="2426558" cy="2426558"/>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22" name="Arc 19"/>
              <p:cNvSpPr/>
              <p:nvPr/>
            </p:nvSpPr>
            <p:spPr>
              <a:xfrm rot="9363247">
                <a:off x="2828492" y="3632903"/>
                <a:ext cx="2426556" cy="2426558"/>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25" name="Freeform: Shape 20"/>
              <p:cNvSpPr>
                <a:spLocks/>
              </p:cNvSpPr>
              <p:nvPr/>
            </p:nvSpPr>
            <p:spPr bwMode="auto">
              <a:xfrm>
                <a:off x="5679589" y="1346330"/>
                <a:ext cx="819636" cy="1045741"/>
              </a:xfrm>
              <a:custGeom>
                <a:avLst/>
                <a:gdLst>
                  <a:gd name="connsiteX0" fmla="*/ 141288 w 263525"/>
                  <a:gd name="connsiteY0" fmla="*/ 169534 h 336221"/>
                  <a:gd name="connsiteX1" fmla="*/ 141288 w 263525"/>
                  <a:gd name="connsiteY1" fmla="*/ 310822 h 336221"/>
                  <a:gd name="connsiteX2" fmla="*/ 241301 w 263525"/>
                  <a:gd name="connsiteY2" fmla="*/ 169534 h 336221"/>
                  <a:gd name="connsiteX3" fmla="*/ 141288 w 263525"/>
                  <a:gd name="connsiteY3" fmla="*/ 169534 h 336221"/>
                  <a:gd name="connsiteX4" fmla="*/ 22225 w 263525"/>
                  <a:gd name="connsiteY4" fmla="*/ 169534 h 336221"/>
                  <a:gd name="connsiteX5" fmla="*/ 120650 w 263525"/>
                  <a:gd name="connsiteY5" fmla="*/ 310822 h 336221"/>
                  <a:gd name="connsiteX6" fmla="*/ 120650 w 263525"/>
                  <a:gd name="connsiteY6" fmla="*/ 169534 h 336221"/>
                  <a:gd name="connsiteX7" fmla="*/ 22225 w 263525"/>
                  <a:gd name="connsiteY7" fmla="*/ 169534 h 336221"/>
                  <a:gd name="connsiteX8" fmla="*/ 141288 w 263525"/>
                  <a:gd name="connsiteY8" fmla="*/ 26659 h 336221"/>
                  <a:gd name="connsiteX9" fmla="*/ 141288 w 263525"/>
                  <a:gd name="connsiteY9" fmla="*/ 147309 h 336221"/>
                  <a:gd name="connsiteX10" fmla="*/ 241301 w 263525"/>
                  <a:gd name="connsiteY10" fmla="*/ 147309 h 336221"/>
                  <a:gd name="connsiteX11" fmla="*/ 241301 w 263525"/>
                  <a:gd name="connsiteY11" fmla="*/ 64759 h 336221"/>
                  <a:gd name="connsiteX12" fmla="*/ 120650 w 263525"/>
                  <a:gd name="connsiteY12" fmla="*/ 26659 h 336221"/>
                  <a:gd name="connsiteX13" fmla="*/ 22225 w 263525"/>
                  <a:gd name="connsiteY13" fmla="*/ 64759 h 336221"/>
                  <a:gd name="connsiteX14" fmla="*/ 22225 w 263525"/>
                  <a:gd name="connsiteY14" fmla="*/ 147309 h 336221"/>
                  <a:gd name="connsiteX15" fmla="*/ 120650 w 263525"/>
                  <a:gd name="connsiteY15" fmla="*/ 147309 h 336221"/>
                  <a:gd name="connsiteX16" fmla="*/ 127809 w 263525"/>
                  <a:gd name="connsiteY16" fmla="*/ 986 h 336221"/>
                  <a:gd name="connsiteX17" fmla="*/ 135715 w 263525"/>
                  <a:gd name="connsiteY17" fmla="*/ 986 h 336221"/>
                  <a:gd name="connsiteX18" fmla="*/ 256937 w 263525"/>
                  <a:gd name="connsiteY18" fmla="*/ 46998 h 336221"/>
                  <a:gd name="connsiteX19" fmla="*/ 263525 w 263525"/>
                  <a:gd name="connsiteY19" fmla="*/ 57515 h 336221"/>
                  <a:gd name="connsiteX20" fmla="*/ 263525 w 263525"/>
                  <a:gd name="connsiteY20" fmla="*/ 164002 h 336221"/>
                  <a:gd name="connsiteX21" fmla="*/ 227949 w 263525"/>
                  <a:gd name="connsiteY21" fmla="*/ 271803 h 336221"/>
                  <a:gd name="connsiteX22" fmla="*/ 134398 w 263525"/>
                  <a:gd name="connsiteY22" fmla="*/ 336221 h 336221"/>
                  <a:gd name="connsiteX23" fmla="*/ 131762 w 263525"/>
                  <a:gd name="connsiteY23" fmla="*/ 336221 h 336221"/>
                  <a:gd name="connsiteX24" fmla="*/ 129127 w 263525"/>
                  <a:gd name="connsiteY24" fmla="*/ 336221 h 336221"/>
                  <a:gd name="connsiteX25" fmla="*/ 35576 w 263525"/>
                  <a:gd name="connsiteY25" fmla="*/ 271803 h 336221"/>
                  <a:gd name="connsiteX26" fmla="*/ 0 w 263525"/>
                  <a:gd name="connsiteY26" fmla="*/ 164002 h 336221"/>
                  <a:gd name="connsiteX27" fmla="*/ 0 w 263525"/>
                  <a:gd name="connsiteY27" fmla="*/ 57515 h 336221"/>
                  <a:gd name="connsiteX28" fmla="*/ 6588 w 263525"/>
                  <a:gd name="connsiteY28" fmla="*/ 46998 h 336221"/>
                  <a:gd name="connsiteX29" fmla="*/ 127809 w 263525"/>
                  <a:gd name="connsiteY29" fmla="*/ 986 h 33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3525" h="336221">
                    <a:moveTo>
                      <a:pt x="141288" y="169534"/>
                    </a:moveTo>
                    <a:cubicBezTo>
                      <a:pt x="141288" y="169534"/>
                      <a:pt x="141288" y="169534"/>
                      <a:pt x="141288" y="310822"/>
                    </a:cubicBezTo>
                    <a:cubicBezTo>
                      <a:pt x="199963" y="287054"/>
                      <a:pt x="239968" y="231595"/>
                      <a:pt x="241301" y="169534"/>
                    </a:cubicBezTo>
                    <a:cubicBezTo>
                      <a:pt x="241301" y="169534"/>
                      <a:pt x="241301" y="169534"/>
                      <a:pt x="141288" y="169534"/>
                    </a:cubicBezTo>
                    <a:close/>
                    <a:moveTo>
                      <a:pt x="22225" y="169534"/>
                    </a:moveTo>
                    <a:cubicBezTo>
                      <a:pt x="23537" y="231595"/>
                      <a:pt x="62907" y="287054"/>
                      <a:pt x="120650" y="310822"/>
                    </a:cubicBezTo>
                    <a:cubicBezTo>
                      <a:pt x="120650" y="310822"/>
                      <a:pt x="120650" y="310822"/>
                      <a:pt x="120650" y="169534"/>
                    </a:cubicBezTo>
                    <a:cubicBezTo>
                      <a:pt x="120650" y="169534"/>
                      <a:pt x="120650" y="169534"/>
                      <a:pt x="22225" y="169534"/>
                    </a:cubicBezTo>
                    <a:close/>
                    <a:moveTo>
                      <a:pt x="141288" y="26659"/>
                    </a:moveTo>
                    <a:lnTo>
                      <a:pt x="141288" y="147309"/>
                    </a:lnTo>
                    <a:lnTo>
                      <a:pt x="241301" y="147309"/>
                    </a:lnTo>
                    <a:lnTo>
                      <a:pt x="241301" y="64759"/>
                    </a:lnTo>
                    <a:close/>
                    <a:moveTo>
                      <a:pt x="120650" y="26659"/>
                    </a:moveTo>
                    <a:lnTo>
                      <a:pt x="22225" y="64759"/>
                    </a:lnTo>
                    <a:lnTo>
                      <a:pt x="22225" y="147309"/>
                    </a:lnTo>
                    <a:lnTo>
                      <a:pt x="120650" y="147309"/>
                    </a:lnTo>
                    <a:close/>
                    <a:moveTo>
                      <a:pt x="127809" y="986"/>
                    </a:moveTo>
                    <a:cubicBezTo>
                      <a:pt x="130445" y="-329"/>
                      <a:pt x="133080" y="-329"/>
                      <a:pt x="135715" y="986"/>
                    </a:cubicBezTo>
                    <a:cubicBezTo>
                      <a:pt x="135715" y="986"/>
                      <a:pt x="135715" y="986"/>
                      <a:pt x="256937" y="46998"/>
                    </a:cubicBezTo>
                    <a:cubicBezTo>
                      <a:pt x="260890" y="48313"/>
                      <a:pt x="263525" y="52257"/>
                      <a:pt x="263525" y="57515"/>
                    </a:cubicBezTo>
                    <a:cubicBezTo>
                      <a:pt x="263525" y="57515"/>
                      <a:pt x="263525" y="57515"/>
                      <a:pt x="263525" y="164002"/>
                    </a:cubicBezTo>
                    <a:cubicBezTo>
                      <a:pt x="263525" y="203442"/>
                      <a:pt x="251667" y="240252"/>
                      <a:pt x="227949" y="271803"/>
                    </a:cubicBezTo>
                    <a:cubicBezTo>
                      <a:pt x="204232" y="302040"/>
                      <a:pt x="172609" y="324389"/>
                      <a:pt x="134398" y="336221"/>
                    </a:cubicBezTo>
                    <a:cubicBezTo>
                      <a:pt x="134398" y="336221"/>
                      <a:pt x="133080" y="336221"/>
                      <a:pt x="131762" y="336221"/>
                    </a:cubicBezTo>
                    <a:cubicBezTo>
                      <a:pt x="130445" y="336221"/>
                      <a:pt x="129127" y="336221"/>
                      <a:pt x="129127" y="336221"/>
                    </a:cubicBezTo>
                    <a:cubicBezTo>
                      <a:pt x="90916" y="324389"/>
                      <a:pt x="59293" y="302040"/>
                      <a:pt x="35576" y="271803"/>
                    </a:cubicBezTo>
                    <a:cubicBezTo>
                      <a:pt x="11858" y="240252"/>
                      <a:pt x="0" y="203442"/>
                      <a:pt x="0" y="164002"/>
                    </a:cubicBezTo>
                    <a:cubicBezTo>
                      <a:pt x="0" y="164002"/>
                      <a:pt x="0" y="164002"/>
                      <a:pt x="0" y="57515"/>
                    </a:cubicBezTo>
                    <a:cubicBezTo>
                      <a:pt x="0" y="52257"/>
                      <a:pt x="2635" y="48313"/>
                      <a:pt x="6588" y="46998"/>
                    </a:cubicBezTo>
                    <a:cubicBezTo>
                      <a:pt x="6588" y="46998"/>
                      <a:pt x="6588" y="46998"/>
                      <a:pt x="127809" y="986"/>
                    </a:cubicBezTo>
                    <a:close/>
                  </a:path>
                </a:pathLst>
              </a:custGeom>
              <a:solidFill>
                <a:schemeClr val="bg1"/>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26" name="Freeform: Shape 22"/>
              <p:cNvSpPr>
                <a:spLocks/>
              </p:cNvSpPr>
              <p:nvPr/>
            </p:nvSpPr>
            <p:spPr bwMode="auto">
              <a:xfrm>
                <a:off x="7596649" y="3925540"/>
                <a:ext cx="1099860" cy="812383"/>
              </a:xfrm>
              <a:custGeom>
                <a:avLst/>
                <a:gdLst>
                  <a:gd name="connsiteX0" fmla="*/ 270775 w 338138"/>
                  <a:gd name="connsiteY0" fmla="*/ 57150 h 249757"/>
                  <a:gd name="connsiteX1" fmla="*/ 298513 w 338138"/>
                  <a:gd name="connsiteY1" fmla="*/ 59785 h 249757"/>
                  <a:gd name="connsiteX2" fmla="*/ 314363 w 338138"/>
                  <a:gd name="connsiteY2" fmla="*/ 76913 h 249757"/>
                  <a:gd name="connsiteX3" fmla="*/ 307759 w 338138"/>
                  <a:gd name="connsiteY3" fmla="*/ 165187 h 249757"/>
                  <a:gd name="connsiteX4" fmla="*/ 322288 w 338138"/>
                  <a:gd name="connsiteY4" fmla="*/ 165187 h 249757"/>
                  <a:gd name="connsiteX5" fmla="*/ 322288 w 338138"/>
                  <a:gd name="connsiteY5" fmla="*/ 83500 h 249757"/>
                  <a:gd name="connsiteX6" fmla="*/ 330213 w 338138"/>
                  <a:gd name="connsiteY6" fmla="*/ 75595 h 249757"/>
                  <a:gd name="connsiteX7" fmla="*/ 338138 w 338138"/>
                  <a:gd name="connsiteY7" fmla="*/ 83500 h 249757"/>
                  <a:gd name="connsiteX8" fmla="*/ 338138 w 338138"/>
                  <a:gd name="connsiteY8" fmla="*/ 173092 h 249757"/>
                  <a:gd name="connsiteX9" fmla="*/ 330213 w 338138"/>
                  <a:gd name="connsiteY9" fmla="*/ 180997 h 249757"/>
                  <a:gd name="connsiteX10" fmla="*/ 253604 w 338138"/>
                  <a:gd name="connsiteY10" fmla="*/ 179679 h 249757"/>
                  <a:gd name="connsiteX11" fmla="*/ 240395 w 338138"/>
                  <a:gd name="connsiteY11" fmla="*/ 180997 h 249757"/>
                  <a:gd name="connsiteX12" fmla="*/ 262850 w 338138"/>
                  <a:gd name="connsiteY12" fmla="*/ 231062 h 249757"/>
                  <a:gd name="connsiteX13" fmla="*/ 256245 w 338138"/>
                  <a:gd name="connsiteY13" fmla="*/ 248190 h 249757"/>
                  <a:gd name="connsiteX14" fmla="*/ 239074 w 338138"/>
                  <a:gd name="connsiteY14" fmla="*/ 241603 h 249757"/>
                  <a:gd name="connsiteX15" fmla="*/ 210016 w 338138"/>
                  <a:gd name="connsiteY15" fmla="*/ 174409 h 249757"/>
                  <a:gd name="connsiteX16" fmla="*/ 210016 w 338138"/>
                  <a:gd name="connsiteY16" fmla="*/ 162551 h 249757"/>
                  <a:gd name="connsiteX17" fmla="*/ 220582 w 338138"/>
                  <a:gd name="connsiteY17" fmla="*/ 155964 h 249757"/>
                  <a:gd name="connsiteX18" fmla="*/ 274737 w 338138"/>
                  <a:gd name="connsiteY18" fmla="*/ 152011 h 249757"/>
                  <a:gd name="connsiteX19" fmla="*/ 219262 w 338138"/>
                  <a:gd name="connsiteY19" fmla="*/ 146741 h 249757"/>
                  <a:gd name="connsiteX20" fmla="*/ 216620 w 338138"/>
                  <a:gd name="connsiteY20" fmla="*/ 146741 h 249757"/>
                  <a:gd name="connsiteX21" fmla="*/ 227187 w 338138"/>
                  <a:gd name="connsiteY21" fmla="*/ 140154 h 249757"/>
                  <a:gd name="connsiteX22" fmla="*/ 248320 w 338138"/>
                  <a:gd name="connsiteY22" fmla="*/ 140154 h 249757"/>
                  <a:gd name="connsiteX23" fmla="*/ 249641 w 338138"/>
                  <a:gd name="connsiteY23" fmla="*/ 133566 h 249757"/>
                  <a:gd name="connsiteX24" fmla="*/ 256245 w 338138"/>
                  <a:gd name="connsiteY24" fmla="*/ 134884 h 249757"/>
                  <a:gd name="connsiteX25" fmla="*/ 270775 w 338138"/>
                  <a:gd name="connsiteY25" fmla="*/ 125661 h 249757"/>
                  <a:gd name="connsiteX26" fmla="*/ 286625 w 338138"/>
                  <a:gd name="connsiteY26" fmla="*/ 86136 h 249757"/>
                  <a:gd name="connsiteX27" fmla="*/ 261529 w 338138"/>
                  <a:gd name="connsiteY27" fmla="*/ 119073 h 249757"/>
                  <a:gd name="connsiteX28" fmla="*/ 252283 w 338138"/>
                  <a:gd name="connsiteY28" fmla="*/ 123026 h 249757"/>
                  <a:gd name="connsiteX29" fmla="*/ 232470 w 338138"/>
                  <a:gd name="connsiteY29" fmla="*/ 121708 h 249757"/>
                  <a:gd name="connsiteX30" fmla="*/ 233791 w 338138"/>
                  <a:gd name="connsiteY30" fmla="*/ 125661 h 249757"/>
                  <a:gd name="connsiteX31" fmla="*/ 227187 w 338138"/>
                  <a:gd name="connsiteY31" fmla="*/ 133566 h 249757"/>
                  <a:gd name="connsiteX32" fmla="*/ 176994 w 338138"/>
                  <a:gd name="connsiteY32" fmla="*/ 133566 h 249757"/>
                  <a:gd name="connsiteX33" fmla="*/ 176994 w 338138"/>
                  <a:gd name="connsiteY33" fmla="*/ 221840 h 249757"/>
                  <a:gd name="connsiteX34" fmla="*/ 196807 w 338138"/>
                  <a:gd name="connsiteY34" fmla="*/ 228427 h 249757"/>
                  <a:gd name="connsiteX35" fmla="*/ 204732 w 338138"/>
                  <a:gd name="connsiteY35" fmla="*/ 190219 h 249757"/>
                  <a:gd name="connsiteX36" fmla="*/ 223224 w 338138"/>
                  <a:gd name="connsiteY36" fmla="*/ 229745 h 249757"/>
                  <a:gd name="connsiteX37" fmla="*/ 220582 w 338138"/>
                  <a:gd name="connsiteY37" fmla="*/ 238967 h 249757"/>
                  <a:gd name="connsiteX38" fmla="*/ 204732 w 338138"/>
                  <a:gd name="connsiteY38" fmla="*/ 248190 h 249757"/>
                  <a:gd name="connsiteX39" fmla="*/ 198128 w 338138"/>
                  <a:gd name="connsiteY39" fmla="*/ 242920 h 249757"/>
                  <a:gd name="connsiteX40" fmla="*/ 169069 w 338138"/>
                  <a:gd name="connsiteY40" fmla="*/ 249508 h 249757"/>
                  <a:gd name="connsiteX41" fmla="*/ 141331 w 338138"/>
                  <a:gd name="connsiteY41" fmla="*/ 242920 h 249757"/>
                  <a:gd name="connsiteX42" fmla="*/ 133406 w 338138"/>
                  <a:gd name="connsiteY42" fmla="*/ 249508 h 249757"/>
                  <a:gd name="connsiteX43" fmla="*/ 117556 w 338138"/>
                  <a:gd name="connsiteY43" fmla="*/ 238967 h 249757"/>
                  <a:gd name="connsiteX44" fmla="*/ 112273 w 338138"/>
                  <a:gd name="connsiteY44" fmla="*/ 215252 h 249757"/>
                  <a:gd name="connsiteX45" fmla="*/ 133406 w 338138"/>
                  <a:gd name="connsiteY45" fmla="*/ 191537 h 249757"/>
                  <a:gd name="connsiteX46" fmla="*/ 141331 w 338138"/>
                  <a:gd name="connsiteY46" fmla="*/ 228427 h 249757"/>
                  <a:gd name="connsiteX47" fmla="*/ 161144 w 338138"/>
                  <a:gd name="connsiteY47" fmla="*/ 221840 h 249757"/>
                  <a:gd name="connsiteX48" fmla="*/ 161144 w 338138"/>
                  <a:gd name="connsiteY48" fmla="*/ 133566 h 249757"/>
                  <a:gd name="connsiteX49" fmla="*/ 112273 w 338138"/>
                  <a:gd name="connsiteY49" fmla="*/ 133566 h 249757"/>
                  <a:gd name="connsiteX50" fmla="*/ 105668 w 338138"/>
                  <a:gd name="connsiteY50" fmla="*/ 125661 h 249757"/>
                  <a:gd name="connsiteX51" fmla="*/ 105668 w 338138"/>
                  <a:gd name="connsiteY51" fmla="*/ 123026 h 249757"/>
                  <a:gd name="connsiteX52" fmla="*/ 84535 w 338138"/>
                  <a:gd name="connsiteY52" fmla="*/ 124343 h 249757"/>
                  <a:gd name="connsiteX53" fmla="*/ 76610 w 338138"/>
                  <a:gd name="connsiteY53" fmla="*/ 120391 h 249757"/>
                  <a:gd name="connsiteX54" fmla="*/ 51513 w 338138"/>
                  <a:gd name="connsiteY54" fmla="*/ 87453 h 249757"/>
                  <a:gd name="connsiteX55" fmla="*/ 67364 w 338138"/>
                  <a:gd name="connsiteY55" fmla="*/ 126979 h 249757"/>
                  <a:gd name="connsiteX56" fmla="*/ 81893 w 338138"/>
                  <a:gd name="connsiteY56" fmla="*/ 136201 h 249757"/>
                  <a:gd name="connsiteX57" fmla="*/ 88497 w 338138"/>
                  <a:gd name="connsiteY57" fmla="*/ 134884 h 249757"/>
                  <a:gd name="connsiteX58" fmla="*/ 89818 w 338138"/>
                  <a:gd name="connsiteY58" fmla="*/ 141471 h 249757"/>
                  <a:gd name="connsiteX59" fmla="*/ 110952 w 338138"/>
                  <a:gd name="connsiteY59" fmla="*/ 141471 h 249757"/>
                  <a:gd name="connsiteX60" fmla="*/ 122839 w 338138"/>
                  <a:gd name="connsiteY60" fmla="*/ 150694 h 249757"/>
                  <a:gd name="connsiteX61" fmla="*/ 125481 w 338138"/>
                  <a:gd name="connsiteY61" fmla="*/ 163869 h 249757"/>
                  <a:gd name="connsiteX62" fmla="*/ 118877 w 338138"/>
                  <a:gd name="connsiteY62" fmla="*/ 161234 h 249757"/>
                  <a:gd name="connsiteX63" fmla="*/ 64722 w 338138"/>
                  <a:gd name="connsiteY63" fmla="*/ 149376 h 249757"/>
                  <a:gd name="connsiteX64" fmla="*/ 114914 w 338138"/>
                  <a:gd name="connsiteY64" fmla="*/ 170457 h 249757"/>
                  <a:gd name="connsiteX65" fmla="*/ 122839 w 338138"/>
                  <a:gd name="connsiteY65" fmla="*/ 179679 h 249757"/>
                  <a:gd name="connsiteX66" fmla="*/ 120198 w 338138"/>
                  <a:gd name="connsiteY66" fmla="*/ 190219 h 249757"/>
                  <a:gd name="connsiteX67" fmla="*/ 70005 w 338138"/>
                  <a:gd name="connsiteY67" fmla="*/ 245555 h 249757"/>
                  <a:gd name="connsiteX68" fmla="*/ 52834 w 338138"/>
                  <a:gd name="connsiteY68" fmla="*/ 245555 h 249757"/>
                  <a:gd name="connsiteX69" fmla="*/ 51513 w 338138"/>
                  <a:gd name="connsiteY69" fmla="*/ 228427 h 249757"/>
                  <a:gd name="connsiteX70" fmla="*/ 88497 w 338138"/>
                  <a:gd name="connsiteY70" fmla="*/ 187584 h 249757"/>
                  <a:gd name="connsiteX71" fmla="*/ 77930 w 338138"/>
                  <a:gd name="connsiteY71" fmla="*/ 182314 h 249757"/>
                  <a:gd name="connsiteX72" fmla="*/ 7925 w 338138"/>
                  <a:gd name="connsiteY72" fmla="*/ 182314 h 249757"/>
                  <a:gd name="connsiteX73" fmla="*/ 0 w 338138"/>
                  <a:gd name="connsiteY73" fmla="*/ 174409 h 249757"/>
                  <a:gd name="connsiteX74" fmla="*/ 0 w 338138"/>
                  <a:gd name="connsiteY74" fmla="*/ 84818 h 249757"/>
                  <a:gd name="connsiteX75" fmla="*/ 7925 w 338138"/>
                  <a:gd name="connsiteY75" fmla="*/ 75595 h 249757"/>
                  <a:gd name="connsiteX76" fmla="*/ 15850 w 338138"/>
                  <a:gd name="connsiteY76" fmla="*/ 84818 h 249757"/>
                  <a:gd name="connsiteX77" fmla="*/ 15850 w 338138"/>
                  <a:gd name="connsiteY77" fmla="*/ 166504 h 249757"/>
                  <a:gd name="connsiteX78" fmla="*/ 30380 w 338138"/>
                  <a:gd name="connsiteY78" fmla="*/ 166504 h 249757"/>
                  <a:gd name="connsiteX79" fmla="*/ 23776 w 338138"/>
                  <a:gd name="connsiteY79" fmla="*/ 78230 h 249757"/>
                  <a:gd name="connsiteX80" fmla="*/ 39626 w 338138"/>
                  <a:gd name="connsiteY80" fmla="*/ 61103 h 249757"/>
                  <a:gd name="connsiteX81" fmla="*/ 67364 w 338138"/>
                  <a:gd name="connsiteY81" fmla="*/ 58468 h 249757"/>
                  <a:gd name="connsiteX82" fmla="*/ 84535 w 338138"/>
                  <a:gd name="connsiteY82" fmla="*/ 74278 h 249757"/>
                  <a:gd name="connsiteX83" fmla="*/ 85856 w 338138"/>
                  <a:gd name="connsiteY83" fmla="*/ 87453 h 249757"/>
                  <a:gd name="connsiteX84" fmla="*/ 68685 w 338138"/>
                  <a:gd name="connsiteY84" fmla="*/ 74278 h 249757"/>
                  <a:gd name="connsiteX85" fmla="*/ 89818 w 338138"/>
                  <a:gd name="connsiteY85" fmla="*/ 103263 h 249757"/>
                  <a:gd name="connsiteX86" fmla="*/ 128123 w 338138"/>
                  <a:gd name="connsiteY86" fmla="*/ 100628 h 249757"/>
                  <a:gd name="connsiteX87" fmla="*/ 138690 w 338138"/>
                  <a:gd name="connsiteY87" fmla="*/ 111168 h 249757"/>
                  <a:gd name="connsiteX88" fmla="*/ 136048 w 338138"/>
                  <a:gd name="connsiteY88" fmla="*/ 119073 h 249757"/>
                  <a:gd name="connsiteX89" fmla="*/ 203411 w 338138"/>
                  <a:gd name="connsiteY89" fmla="*/ 119073 h 249757"/>
                  <a:gd name="connsiteX90" fmla="*/ 199449 w 338138"/>
                  <a:gd name="connsiteY90" fmla="*/ 109851 h 249757"/>
                  <a:gd name="connsiteX91" fmla="*/ 210016 w 338138"/>
                  <a:gd name="connsiteY91" fmla="*/ 99311 h 249757"/>
                  <a:gd name="connsiteX92" fmla="*/ 248320 w 338138"/>
                  <a:gd name="connsiteY92" fmla="*/ 101946 h 249757"/>
                  <a:gd name="connsiteX93" fmla="*/ 269454 w 338138"/>
                  <a:gd name="connsiteY93" fmla="*/ 74278 h 249757"/>
                  <a:gd name="connsiteX94" fmla="*/ 252283 w 338138"/>
                  <a:gd name="connsiteY94" fmla="*/ 87453 h 249757"/>
                  <a:gd name="connsiteX95" fmla="*/ 253604 w 338138"/>
                  <a:gd name="connsiteY95" fmla="*/ 72960 h 249757"/>
                  <a:gd name="connsiteX96" fmla="*/ 270775 w 338138"/>
                  <a:gd name="connsiteY96" fmla="*/ 57150 h 249757"/>
                  <a:gd name="connsiteX97" fmla="*/ 284163 w 338138"/>
                  <a:gd name="connsiteY97" fmla="*/ 0 h 249757"/>
                  <a:gd name="connsiteX98" fmla="*/ 307976 w 338138"/>
                  <a:gd name="connsiteY98" fmla="*/ 23019 h 249757"/>
                  <a:gd name="connsiteX99" fmla="*/ 284163 w 338138"/>
                  <a:gd name="connsiteY99" fmla="*/ 46038 h 249757"/>
                  <a:gd name="connsiteX100" fmla="*/ 260350 w 338138"/>
                  <a:gd name="connsiteY100" fmla="*/ 23019 h 249757"/>
                  <a:gd name="connsiteX101" fmla="*/ 284163 w 338138"/>
                  <a:gd name="connsiteY101" fmla="*/ 0 h 249757"/>
                  <a:gd name="connsiteX102" fmla="*/ 54769 w 338138"/>
                  <a:gd name="connsiteY102" fmla="*/ 0 h 249757"/>
                  <a:gd name="connsiteX103" fmla="*/ 77788 w 338138"/>
                  <a:gd name="connsiteY103" fmla="*/ 23813 h 249757"/>
                  <a:gd name="connsiteX104" fmla="*/ 54769 w 338138"/>
                  <a:gd name="connsiteY104" fmla="*/ 47626 h 249757"/>
                  <a:gd name="connsiteX105" fmla="*/ 31750 w 338138"/>
                  <a:gd name="connsiteY105" fmla="*/ 23813 h 249757"/>
                  <a:gd name="connsiteX106" fmla="*/ 54769 w 338138"/>
                  <a:gd name="connsiteY106" fmla="*/ 0 h 249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38138" h="249757">
                    <a:moveTo>
                      <a:pt x="270775" y="57150"/>
                    </a:moveTo>
                    <a:cubicBezTo>
                      <a:pt x="270775" y="57150"/>
                      <a:pt x="270775" y="57150"/>
                      <a:pt x="298513" y="59785"/>
                    </a:cubicBezTo>
                    <a:cubicBezTo>
                      <a:pt x="307759" y="59785"/>
                      <a:pt x="314363" y="67690"/>
                      <a:pt x="314363" y="76913"/>
                    </a:cubicBezTo>
                    <a:cubicBezTo>
                      <a:pt x="314363" y="76913"/>
                      <a:pt x="307759" y="163869"/>
                      <a:pt x="307759" y="165187"/>
                    </a:cubicBezTo>
                    <a:cubicBezTo>
                      <a:pt x="307759" y="165187"/>
                      <a:pt x="307759" y="165187"/>
                      <a:pt x="322288" y="165187"/>
                    </a:cubicBezTo>
                    <a:cubicBezTo>
                      <a:pt x="322288" y="165187"/>
                      <a:pt x="322288" y="165187"/>
                      <a:pt x="322288" y="83500"/>
                    </a:cubicBezTo>
                    <a:cubicBezTo>
                      <a:pt x="322288" y="78230"/>
                      <a:pt x="324930" y="75595"/>
                      <a:pt x="330213" y="75595"/>
                    </a:cubicBezTo>
                    <a:cubicBezTo>
                      <a:pt x="334176" y="75595"/>
                      <a:pt x="338138" y="78230"/>
                      <a:pt x="338138" y="83500"/>
                    </a:cubicBezTo>
                    <a:cubicBezTo>
                      <a:pt x="338138" y="83500"/>
                      <a:pt x="338138" y="83500"/>
                      <a:pt x="338138" y="173092"/>
                    </a:cubicBezTo>
                    <a:cubicBezTo>
                      <a:pt x="338138" y="177044"/>
                      <a:pt x="334176" y="180997"/>
                      <a:pt x="330213" y="180997"/>
                    </a:cubicBezTo>
                    <a:cubicBezTo>
                      <a:pt x="330213" y="180997"/>
                      <a:pt x="269454" y="180997"/>
                      <a:pt x="253604" y="179679"/>
                    </a:cubicBezTo>
                    <a:cubicBezTo>
                      <a:pt x="253604" y="179679"/>
                      <a:pt x="253604" y="179679"/>
                      <a:pt x="240395" y="180997"/>
                    </a:cubicBezTo>
                    <a:cubicBezTo>
                      <a:pt x="240395" y="180997"/>
                      <a:pt x="240395" y="180997"/>
                      <a:pt x="262850" y="231062"/>
                    </a:cubicBezTo>
                    <a:cubicBezTo>
                      <a:pt x="266812" y="237650"/>
                      <a:pt x="262850" y="245555"/>
                      <a:pt x="256245" y="248190"/>
                    </a:cubicBezTo>
                    <a:cubicBezTo>
                      <a:pt x="249641" y="250825"/>
                      <a:pt x="243037" y="248190"/>
                      <a:pt x="239074" y="241603"/>
                    </a:cubicBezTo>
                    <a:cubicBezTo>
                      <a:pt x="239074" y="241603"/>
                      <a:pt x="239074" y="241603"/>
                      <a:pt x="210016" y="174409"/>
                    </a:cubicBezTo>
                    <a:cubicBezTo>
                      <a:pt x="207374" y="170457"/>
                      <a:pt x="207374" y="166504"/>
                      <a:pt x="210016" y="162551"/>
                    </a:cubicBezTo>
                    <a:cubicBezTo>
                      <a:pt x="212657" y="158599"/>
                      <a:pt x="216620" y="157281"/>
                      <a:pt x="220582" y="155964"/>
                    </a:cubicBezTo>
                    <a:cubicBezTo>
                      <a:pt x="220582" y="155964"/>
                      <a:pt x="220582" y="155964"/>
                      <a:pt x="274737" y="152011"/>
                    </a:cubicBezTo>
                    <a:cubicBezTo>
                      <a:pt x="262850" y="150694"/>
                      <a:pt x="229828" y="148059"/>
                      <a:pt x="219262" y="146741"/>
                    </a:cubicBezTo>
                    <a:cubicBezTo>
                      <a:pt x="217941" y="146741"/>
                      <a:pt x="217941" y="146741"/>
                      <a:pt x="216620" y="146741"/>
                    </a:cubicBezTo>
                    <a:cubicBezTo>
                      <a:pt x="219262" y="142789"/>
                      <a:pt x="223224" y="140154"/>
                      <a:pt x="227187" y="140154"/>
                    </a:cubicBezTo>
                    <a:cubicBezTo>
                      <a:pt x="227187" y="140154"/>
                      <a:pt x="227187" y="140154"/>
                      <a:pt x="248320" y="140154"/>
                    </a:cubicBezTo>
                    <a:cubicBezTo>
                      <a:pt x="248320" y="140154"/>
                      <a:pt x="248320" y="140154"/>
                      <a:pt x="249641" y="133566"/>
                    </a:cubicBezTo>
                    <a:cubicBezTo>
                      <a:pt x="252283" y="134884"/>
                      <a:pt x="250962" y="133566"/>
                      <a:pt x="256245" y="134884"/>
                    </a:cubicBezTo>
                    <a:cubicBezTo>
                      <a:pt x="261529" y="134884"/>
                      <a:pt x="268133" y="130931"/>
                      <a:pt x="270775" y="125661"/>
                    </a:cubicBezTo>
                    <a:cubicBezTo>
                      <a:pt x="270775" y="125661"/>
                      <a:pt x="270775" y="125661"/>
                      <a:pt x="286625" y="86136"/>
                    </a:cubicBezTo>
                    <a:cubicBezTo>
                      <a:pt x="286625" y="86136"/>
                      <a:pt x="286625" y="86136"/>
                      <a:pt x="261529" y="119073"/>
                    </a:cubicBezTo>
                    <a:cubicBezTo>
                      <a:pt x="258887" y="121708"/>
                      <a:pt x="256245" y="124343"/>
                      <a:pt x="252283" y="123026"/>
                    </a:cubicBezTo>
                    <a:cubicBezTo>
                      <a:pt x="252283" y="123026"/>
                      <a:pt x="252283" y="123026"/>
                      <a:pt x="232470" y="121708"/>
                    </a:cubicBezTo>
                    <a:cubicBezTo>
                      <a:pt x="233791" y="123026"/>
                      <a:pt x="233791" y="124343"/>
                      <a:pt x="233791" y="125661"/>
                    </a:cubicBezTo>
                    <a:cubicBezTo>
                      <a:pt x="233791" y="129614"/>
                      <a:pt x="231149" y="133566"/>
                      <a:pt x="227187" y="133566"/>
                    </a:cubicBezTo>
                    <a:cubicBezTo>
                      <a:pt x="227187" y="133566"/>
                      <a:pt x="227187" y="133566"/>
                      <a:pt x="176994" y="133566"/>
                    </a:cubicBezTo>
                    <a:cubicBezTo>
                      <a:pt x="176994" y="133566"/>
                      <a:pt x="176994" y="133566"/>
                      <a:pt x="176994" y="221840"/>
                    </a:cubicBezTo>
                    <a:cubicBezTo>
                      <a:pt x="184919" y="223157"/>
                      <a:pt x="191524" y="225792"/>
                      <a:pt x="196807" y="228427"/>
                    </a:cubicBezTo>
                    <a:cubicBezTo>
                      <a:pt x="196807" y="228427"/>
                      <a:pt x="196807" y="228427"/>
                      <a:pt x="204732" y="190219"/>
                    </a:cubicBezTo>
                    <a:cubicBezTo>
                      <a:pt x="204732" y="190219"/>
                      <a:pt x="204732" y="190219"/>
                      <a:pt x="223224" y="229745"/>
                    </a:cubicBezTo>
                    <a:cubicBezTo>
                      <a:pt x="223224" y="229745"/>
                      <a:pt x="223224" y="229745"/>
                      <a:pt x="220582" y="238967"/>
                    </a:cubicBezTo>
                    <a:cubicBezTo>
                      <a:pt x="219262" y="245555"/>
                      <a:pt x="212657" y="249508"/>
                      <a:pt x="204732" y="248190"/>
                    </a:cubicBezTo>
                    <a:cubicBezTo>
                      <a:pt x="202091" y="246873"/>
                      <a:pt x="199449" y="245555"/>
                      <a:pt x="198128" y="242920"/>
                    </a:cubicBezTo>
                    <a:cubicBezTo>
                      <a:pt x="191524" y="246873"/>
                      <a:pt x="180957" y="249508"/>
                      <a:pt x="169069" y="249508"/>
                    </a:cubicBezTo>
                    <a:cubicBezTo>
                      <a:pt x="157182" y="249508"/>
                      <a:pt x="146615" y="246873"/>
                      <a:pt x="141331" y="242920"/>
                    </a:cubicBezTo>
                    <a:cubicBezTo>
                      <a:pt x="140011" y="246873"/>
                      <a:pt x="136048" y="248190"/>
                      <a:pt x="133406" y="249508"/>
                    </a:cubicBezTo>
                    <a:cubicBezTo>
                      <a:pt x="125481" y="250825"/>
                      <a:pt x="118877" y="246873"/>
                      <a:pt x="117556" y="238967"/>
                    </a:cubicBezTo>
                    <a:cubicBezTo>
                      <a:pt x="117556" y="238967"/>
                      <a:pt x="117556" y="238967"/>
                      <a:pt x="112273" y="215252"/>
                    </a:cubicBezTo>
                    <a:cubicBezTo>
                      <a:pt x="132085" y="192854"/>
                      <a:pt x="132085" y="194172"/>
                      <a:pt x="133406" y="191537"/>
                    </a:cubicBezTo>
                    <a:cubicBezTo>
                      <a:pt x="133406" y="191537"/>
                      <a:pt x="133406" y="191537"/>
                      <a:pt x="141331" y="228427"/>
                    </a:cubicBezTo>
                    <a:cubicBezTo>
                      <a:pt x="146615" y="225792"/>
                      <a:pt x="153219" y="223157"/>
                      <a:pt x="161144" y="221840"/>
                    </a:cubicBezTo>
                    <a:cubicBezTo>
                      <a:pt x="161144" y="221840"/>
                      <a:pt x="161144" y="221840"/>
                      <a:pt x="161144" y="133566"/>
                    </a:cubicBezTo>
                    <a:cubicBezTo>
                      <a:pt x="161144" y="133566"/>
                      <a:pt x="161144" y="133566"/>
                      <a:pt x="112273" y="133566"/>
                    </a:cubicBezTo>
                    <a:cubicBezTo>
                      <a:pt x="108310" y="133566"/>
                      <a:pt x="105668" y="129614"/>
                      <a:pt x="105668" y="125661"/>
                    </a:cubicBezTo>
                    <a:cubicBezTo>
                      <a:pt x="105668" y="125661"/>
                      <a:pt x="105668" y="124343"/>
                      <a:pt x="105668" y="123026"/>
                    </a:cubicBezTo>
                    <a:cubicBezTo>
                      <a:pt x="84535" y="124343"/>
                      <a:pt x="85856" y="124343"/>
                      <a:pt x="84535" y="124343"/>
                    </a:cubicBezTo>
                    <a:cubicBezTo>
                      <a:pt x="81893" y="124343"/>
                      <a:pt x="77930" y="123026"/>
                      <a:pt x="76610" y="120391"/>
                    </a:cubicBezTo>
                    <a:cubicBezTo>
                      <a:pt x="76610" y="120391"/>
                      <a:pt x="76610" y="120391"/>
                      <a:pt x="51513" y="87453"/>
                    </a:cubicBezTo>
                    <a:cubicBezTo>
                      <a:pt x="51513" y="87453"/>
                      <a:pt x="51513" y="87453"/>
                      <a:pt x="67364" y="126979"/>
                    </a:cubicBezTo>
                    <a:cubicBezTo>
                      <a:pt x="70005" y="132249"/>
                      <a:pt x="75289" y="136201"/>
                      <a:pt x="81893" y="136201"/>
                    </a:cubicBezTo>
                    <a:cubicBezTo>
                      <a:pt x="87176" y="134884"/>
                      <a:pt x="85856" y="134884"/>
                      <a:pt x="88497" y="134884"/>
                    </a:cubicBezTo>
                    <a:cubicBezTo>
                      <a:pt x="88497" y="134884"/>
                      <a:pt x="88497" y="134884"/>
                      <a:pt x="89818" y="141471"/>
                    </a:cubicBezTo>
                    <a:cubicBezTo>
                      <a:pt x="89818" y="141471"/>
                      <a:pt x="89818" y="141471"/>
                      <a:pt x="110952" y="141471"/>
                    </a:cubicBezTo>
                    <a:cubicBezTo>
                      <a:pt x="116235" y="141471"/>
                      <a:pt x="121519" y="145424"/>
                      <a:pt x="122839" y="150694"/>
                    </a:cubicBezTo>
                    <a:cubicBezTo>
                      <a:pt x="122839" y="150694"/>
                      <a:pt x="122839" y="150694"/>
                      <a:pt x="125481" y="163869"/>
                    </a:cubicBezTo>
                    <a:cubicBezTo>
                      <a:pt x="124160" y="162551"/>
                      <a:pt x="121519" y="161234"/>
                      <a:pt x="118877" y="161234"/>
                    </a:cubicBezTo>
                    <a:cubicBezTo>
                      <a:pt x="110952" y="158599"/>
                      <a:pt x="71326" y="150694"/>
                      <a:pt x="64722" y="149376"/>
                    </a:cubicBezTo>
                    <a:cubicBezTo>
                      <a:pt x="64722" y="149376"/>
                      <a:pt x="64722" y="149376"/>
                      <a:pt x="114914" y="170457"/>
                    </a:cubicBezTo>
                    <a:cubicBezTo>
                      <a:pt x="118877" y="171774"/>
                      <a:pt x="122839" y="175727"/>
                      <a:pt x="122839" y="179679"/>
                    </a:cubicBezTo>
                    <a:cubicBezTo>
                      <a:pt x="124160" y="183632"/>
                      <a:pt x="122839" y="187584"/>
                      <a:pt x="120198" y="190219"/>
                    </a:cubicBezTo>
                    <a:cubicBezTo>
                      <a:pt x="120198" y="190219"/>
                      <a:pt x="120198" y="190219"/>
                      <a:pt x="70005" y="245555"/>
                    </a:cubicBezTo>
                    <a:cubicBezTo>
                      <a:pt x="66043" y="250825"/>
                      <a:pt x="58118" y="250825"/>
                      <a:pt x="52834" y="245555"/>
                    </a:cubicBezTo>
                    <a:cubicBezTo>
                      <a:pt x="47551" y="241603"/>
                      <a:pt x="46230" y="233697"/>
                      <a:pt x="51513" y="228427"/>
                    </a:cubicBezTo>
                    <a:cubicBezTo>
                      <a:pt x="51513" y="228427"/>
                      <a:pt x="51513" y="228427"/>
                      <a:pt x="88497" y="187584"/>
                    </a:cubicBezTo>
                    <a:cubicBezTo>
                      <a:pt x="88497" y="187584"/>
                      <a:pt x="88497" y="187584"/>
                      <a:pt x="77930" y="182314"/>
                    </a:cubicBezTo>
                    <a:cubicBezTo>
                      <a:pt x="77930" y="182314"/>
                      <a:pt x="77930" y="182314"/>
                      <a:pt x="7925" y="182314"/>
                    </a:cubicBezTo>
                    <a:cubicBezTo>
                      <a:pt x="3963" y="182314"/>
                      <a:pt x="0" y="178362"/>
                      <a:pt x="0" y="174409"/>
                    </a:cubicBezTo>
                    <a:cubicBezTo>
                      <a:pt x="0" y="174409"/>
                      <a:pt x="0" y="174409"/>
                      <a:pt x="0" y="84818"/>
                    </a:cubicBezTo>
                    <a:cubicBezTo>
                      <a:pt x="0" y="79548"/>
                      <a:pt x="3963" y="75595"/>
                      <a:pt x="7925" y="75595"/>
                    </a:cubicBezTo>
                    <a:cubicBezTo>
                      <a:pt x="13209" y="75595"/>
                      <a:pt x="15850" y="79548"/>
                      <a:pt x="15850" y="84818"/>
                    </a:cubicBezTo>
                    <a:cubicBezTo>
                      <a:pt x="15850" y="84818"/>
                      <a:pt x="15850" y="84818"/>
                      <a:pt x="15850" y="166504"/>
                    </a:cubicBezTo>
                    <a:cubicBezTo>
                      <a:pt x="15850" y="166504"/>
                      <a:pt x="15850" y="166504"/>
                      <a:pt x="30380" y="166504"/>
                    </a:cubicBezTo>
                    <a:cubicBezTo>
                      <a:pt x="30380" y="166504"/>
                      <a:pt x="30380" y="166504"/>
                      <a:pt x="23776" y="78230"/>
                    </a:cubicBezTo>
                    <a:cubicBezTo>
                      <a:pt x="23776" y="69008"/>
                      <a:pt x="30380" y="61103"/>
                      <a:pt x="39626" y="61103"/>
                    </a:cubicBezTo>
                    <a:cubicBezTo>
                      <a:pt x="39626" y="61103"/>
                      <a:pt x="39626" y="61103"/>
                      <a:pt x="67364" y="58468"/>
                    </a:cubicBezTo>
                    <a:cubicBezTo>
                      <a:pt x="76610" y="58468"/>
                      <a:pt x="84535" y="65055"/>
                      <a:pt x="84535" y="74278"/>
                    </a:cubicBezTo>
                    <a:cubicBezTo>
                      <a:pt x="84535" y="74278"/>
                      <a:pt x="84535" y="74278"/>
                      <a:pt x="85856" y="87453"/>
                    </a:cubicBezTo>
                    <a:cubicBezTo>
                      <a:pt x="85856" y="87453"/>
                      <a:pt x="85856" y="87453"/>
                      <a:pt x="68685" y="74278"/>
                    </a:cubicBezTo>
                    <a:cubicBezTo>
                      <a:pt x="68685" y="74278"/>
                      <a:pt x="68685" y="74278"/>
                      <a:pt x="89818" y="103263"/>
                    </a:cubicBezTo>
                    <a:cubicBezTo>
                      <a:pt x="89818" y="103263"/>
                      <a:pt x="89818" y="103263"/>
                      <a:pt x="128123" y="100628"/>
                    </a:cubicBezTo>
                    <a:cubicBezTo>
                      <a:pt x="133406" y="100628"/>
                      <a:pt x="138690" y="104581"/>
                      <a:pt x="138690" y="111168"/>
                    </a:cubicBezTo>
                    <a:cubicBezTo>
                      <a:pt x="138690" y="113803"/>
                      <a:pt x="138690" y="116438"/>
                      <a:pt x="136048" y="119073"/>
                    </a:cubicBezTo>
                    <a:cubicBezTo>
                      <a:pt x="136048" y="119073"/>
                      <a:pt x="136048" y="119073"/>
                      <a:pt x="203411" y="119073"/>
                    </a:cubicBezTo>
                    <a:cubicBezTo>
                      <a:pt x="200770" y="116438"/>
                      <a:pt x="199449" y="112486"/>
                      <a:pt x="199449" y="109851"/>
                    </a:cubicBezTo>
                    <a:cubicBezTo>
                      <a:pt x="199449" y="103263"/>
                      <a:pt x="204732" y="99311"/>
                      <a:pt x="210016" y="99311"/>
                    </a:cubicBezTo>
                    <a:cubicBezTo>
                      <a:pt x="210016" y="99311"/>
                      <a:pt x="210016" y="99311"/>
                      <a:pt x="248320" y="101946"/>
                    </a:cubicBezTo>
                    <a:cubicBezTo>
                      <a:pt x="248320" y="101946"/>
                      <a:pt x="248320" y="101946"/>
                      <a:pt x="269454" y="74278"/>
                    </a:cubicBezTo>
                    <a:cubicBezTo>
                      <a:pt x="269454" y="74278"/>
                      <a:pt x="269454" y="74278"/>
                      <a:pt x="252283" y="87453"/>
                    </a:cubicBezTo>
                    <a:cubicBezTo>
                      <a:pt x="252283" y="87453"/>
                      <a:pt x="252283" y="87453"/>
                      <a:pt x="253604" y="72960"/>
                    </a:cubicBezTo>
                    <a:cubicBezTo>
                      <a:pt x="253604" y="63738"/>
                      <a:pt x="261529" y="57150"/>
                      <a:pt x="270775" y="57150"/>
                    </a:cubicBezTo>
                    <a:close/>
                    <a:moveTo>
                      <a:pt x="284163" y="0"/>
                    </a:moveTo>
                    <a:cubicBezTo>
                      <a:pt x="297315" y="0"/>
                      <a:pt x="307976" y="10306"/>
                      <a:pt x="307976" y="23019"/>
                    </a:cubicBezTo>
                    <a:cubicBezTo>
                      <a:pt x="307976" y="35732"/>
                      <a:pt x="297315" y="46038"/>
                      <a:pt x="284163" y="46038"/>
                    </a:cubicBezTo>
                    <a:cubicBezTo>
                      <a:pt x="271011" y="46038"/>
                      <a:pt x="260350" y="35732"/>
                      <a:pt x="260350" y="23019"/>
                    </a:cubicBezTo>
                    <a:cubicBezTo>
                      <a:pt x="260350" y="10306"/>
                      <a:pt x="271011" y="0"/>
                      <a:pt x="284163" y="0"/>
                    </a:cubicBezTo>
                    <a:close/>
                    <a:moveTo>
                      <a:pt x="54769" y="0"/>
                    </a:moveTo>
                    <a:cubicBezTo>
                      <a:pt x="67482" y="0"/>
                      <a:pt x="77788" y="10661"/>
                      <a:pt x="77788" y="23813"/>
                    </a:cubicBezTo>
                    <a:cubicBezTo>
                      <a:pt x="77788" y="36965"/>
                      <a:pt x="67482" y="47626"/>
                      <a:pt x="54769" y="47626"/>
                    </a:cubicBezTo>
                    <a:cubicBezTo>
                      <a:pt x="42056" y="47626"/>
                      <a:pt x="31750" y="36965"/>
                      <a:pt x="31750" y="23813"/>
                    </a:cubicBezTo>
                    <a:cubicBezTo>
                      <a:pt x="31750" y="10661"/>
                      <a:pt x="42056" y="0"/>
                      <a:pt x="54769" y="0"/>
                    </a:cubicBezTo>
                    <a:close/>
                  </a:path>
                </a:pathLst>
              </a:custGeom>
              <a:solidFill>
                <a:schemeClr val="bg1"/>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27" name="Freeform: Shape 23"/>
              <p:cNvSpPr>
                <a:spLocks/>
              </p:cNvSpPr>
              <p:nvPr/>
            </p:nvSpPr>
            <p:spPr bwMode="auto">
              <a:xfrm>
                <a:off x="5808911" y="3939536"/>
                <a:ext cx="574181" cy="574181"/>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lumMod val="50000"/>
                </a:schemeClr>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cs typeface="+mn-ea"/>
                  <a:sym typeface="+mn-lt"/>
                </a:endParaRPr>
              </a:p>
            </p:txBody>
          </p:sp>
        </p:grpSp>
        <p:sp>
          <p:nvSpPr>
            <p:cNvPr id="11" name="alarm-sign-of-an-exclamation-symbol-in-a-triangle_36419"/>
            <p:cNvSpPr>
              <a:spLocks noChangeAspect="1"/>
            </p:cNvSpPr>
            <p:nvPr/>
          </p:nvSpPr>
          <p:spPr bwMode="auto">
            <a:xfrm>
              <a:off x="4155083" y="3939536"/>
              <a:ext cx="868891" cy="864811"/>
            </a:xfrm>
            <a:custGeom>
              <a:avLst/>
              <a:gdLst>
                <a:gd name="connsiteX0" fmla="*/ 169862 w 338138"/>
                <a:gd name="connsiteY0" fmla="*/ 192088 h 336550"/>
                <a:gd name="connsiteX1" fmla="*/ 160337 w 338138"/>
                <a:gd name="connsiteY1" fmla="*/ 201349 h 336550"/>
                <a:gd name="connsiteX2" fmla="*/ 160337 w 338138"/>
                <a:gd name="connsiteY2" fmla="*/ 206640 h 336550"/>
                <a:gd name="connsiteX3" fmla="*/ 169862 w 338138"/>
                <a:gd name="connsiteY3" fmla="*/ 215901 h 336550"/>
                <a:gd name="connsiteX4" fmla="*/ 179387 w 338138"/>
                <a:gd name="connsiteY4" fmla="*/ 206640 h 336550"/>
                <a:gd name="connsiteX5" fmla="*/ 179387 w 338138"/>
                <a:gd name="connsiteY5" fmla="*/ 201349 h 336550"/>
                <a:gd name="connsiteX6" fmla="*/ 169862 w 338138"/>
                <a:gd name="connsiteY6" fmla="*/ 192088 h 336550"/>
                <a:gd name="connsiteX7" fmla="*/ 169862 w 338138"/>
                <a:gd name="connsiteY7" fmla="*/ 82551 h 336550"/>
                <a:gd name="connsiteX8" fmla="*/ 160337 w 338138"/>
                <a:gd name="connsiteY8" fmla="*/ 91787 h 336550"/>
                <a:gd name="connsiteX9" fmla="*/ 160337 w 338138"/>
                <a:gd name="connsiteY9" fmla="*/ 174915 h 336550"/>
                <a:gd name="connsiteX10" fmla="*/ 169862 w 338138"/>
                <a:gd name="connsiteY10" fmla="*/ 184151 h 336550"/>
                <a:gd name="connsiteX11" fmla="*/ 179387 w 338138"/>
                <a:gd name="connsiteY11" fmla="*/ 174915 h 336550"/>
                <a:gd name="connsiteX12" fmla="*/ 179387 w 338138"/>
                <a:gd name="connsiteY12" fmla="*/ 91787 h 336550"/>
                <a:gd name="connsiteX13" fmla="*/ 169862 w 338138"/>
                <a:gd name="connsiteY13" fmla="*/ 82551 h 336550"/>
                <a:gd name="connsiteX14" fmla="*/ 171696 w 338138"/>
                <a:gd name="connsiteY14" fmla="*/ 47626 h 336550"/>
                <a:gd name="connsiteX15" fmla="*/ 199279 w 338138"/>
                <a:gd name="connsiteY15" fmla="*/ 68653 h 336550"/>
                <a:gd name="connsiteX16" fmla="*/ 200592 w 338138"/>
                <a:gd name="connsiteY16" fmla="*/ 69967 h 336550"/>
                <a:gd name="connsiteX17" fmla="*/ 275460 w 338138"/>
                <a:gd name="connsiteY17" fmla="*/ 201383 h 336550"/>
                <a:gd name="connsiteX18" fmla="*/ 279400 w 338138"/>
                <a:gd name="connsiteY18" fmla="*/ 217153 h 336550"/>
                <a:gd name="connsiteX19" fmla="*/ 250504 w 338138"/>
                <a:gd name="connsiteY19" fmla="*/ 246064 h 336550"/>
                <a:gd name="connsiteX20" fmla="*/ 87634 w 338138"/>
                <a:gd name="connsiteY20" fmla="*/ 246064 h 336550"/>
                <a:gd name="connsiteX21" fmla="*/ 58737 w 338138"/>
                <a:gd name="connsiteY21" fmla="*/ 217153 h 336550"/>
                <a:gd name="connsiteX22" fmla="*/ 65305 w 338138"/>
                <a:gd name="connsiteY22" fmla="*/ 198754 h 336550"/>
                <a:gd name="connsiteX23" fmla="*/ 65305 w 338138"/>
                <a:gd name="connsiteY23" fmla="*/ 197440 h 336550"/>
                <a:gd name="connsiteX24" fmla="*/ 138859 w 338138"/>
                <a:gd name="connsiteY24" fmla="*/ 73909 h 336550"/>
                <a:gd name="connsiteX25" fmla="*/ 144113 w 338138"/>
                <a:gd name="connsiteY25" fmla="*/ 68653 h 336550"/>
                <a:gd name="connsiteX26" fmla="*/ 145426 w 338138"/>
                <a:gd name="connsiteY26" fmla="*/ 66024 h 336550"/>
                <a:gd name="connsiteX27" fmla="*/ 171696 w 338138"/>
                <a:gd name="connsiteY27" fmla="*/ 47626 h 336550"/>
                <a:gd name="connsiteX28" fmla="*/ 172492 w 338138"/>
                <a:gd name="connsiteY28" fmla="*/ 28576 h 336550"/>
                <a:gd name="connsiteX29" fmla="*/ 129100 w 338138"/>
                <a:gd name="connsiteY29" fmla="*/ 57648 h 336550"/>
                <a:gd name="connsiteX30" fmla="*/ 125156 w 338138"/>
                <a:gd name="connsiteY30" fmla="*/ 60291 h 336550"/>
                <a:gd name="connsiteX31" fmla="*/ 50206 w 338138"/>
                <a:gd name="connsiteY31" fmla="*/ 187149 h 336550"/>
                <a:gd name="connsiteX32" fmla="*/ 39687 w 338138"/>
                <a:gd name="connsiteY32" fmla="*/ 217542 h 336550"/>
                <a:gd name="connsiteX33" fmla="*/ 88339 w 338138"/>
                <a:gd name="connsiteY33" fmla="*/ 265114 h 336550"/>
                <a:gd name="connsiteX34" fmla="*/ 251386 w 338138"/>
                <a:gd name="connsiteY34" fmla="*/ 265114 h 336550"/>
                <a:gd name="connsiteX35" fmla="*/ 300037 w 338138"/>
                <a:gd name="connsiteY35" fmla="*/ 217542 h 336550"/>
                <a:gd name="connsiteX36" fmla="*/ 292148 w 338138"/>
                <a:gd name="connsiteY36" fmla="*/ 191113 h 336550"/>
                <a:gd name="connsiteX37" fmla="*/ 218514 w 338138"/>
                <a:gd name="connsiteY37" fmla="*/ 61612 h 336550"/>
                <a:gd name="connsiteX38" fmla="*/ 172492 w 338138"/>
                <a:gd name="connsiteY38" fmla="*/ 28576 h 336550"/>
                <a:gd name="connsiteX39" fmla="*/ 169069 w 338138"/>
                <a:gd name="connsiteY39" fmla="*/ 0 h 336550"/>
                <a:gd name="connsiteX40" fmla="*/ 338138 w 338138"/>
                <a:gd name="connsiteY40" fmla="*/ 168275 h 336550"/>
                <a:gd name="connsiteX41" fmla="*/ 169069 w 338138"/>
                <a:gd name="connsiteY41" fmla="*/ 336550 h 336550"/>
                <a:gd name="connsiteX42" fmla="*/ 0 w 338138"/>
                <a:gd name="connsiteY42" fmla="*/ 168275 h 336550"/>
                <a:gd name="connsiteX43" fmla="*/ 169069 w 338138"/>
                <a:gd name="connsiteY43"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8138" h="336550">
                  <a:moveTo>
                    <a:pt x="169862" y="192088"/>
                  </a:moveTo>
                  <a:cubicBezTo>
                    <a:pt x="164419" y="192088"/>
                    <a:pt x="160337" y="196057"/>
                    <a:pt x="160337" y="201349"/>
                  </a:cubicBezTo>
                  <a:cubicBezTo>
                    <a:pt x="160337" y="201349"/>
                    <a:pt x="160337" y="201349"/>
                    <a:pt x="160337" y="206640"/>
                  </a:cubicBezTo>
                  <a:cubicBezTo>
                    <a:pt x="160337" y="211932"/>
                    <a:pt x="164419" y="215901"/>
                    <a:pt x="169862" y="215901"/>
                  </a:cubicBezTo>
                  <a:cubicBezTo>
                    <a:pt x="175305" y="215901"/>
                    <a:pt x="179387" y="211932"/>
                    <a:pt x="179387" y="206640"/>
                  </a:cubicBezTo>
                  <a:lnTo>
                    <a:pt x="179387" y="201349"/>
                  </a:lnTo>
                  <a:cubicBezTo>
                    <a:pt x="179387" y="196057"/>
                    <a:pt x="175305" y="192088"/>
                    <a:pt x="169862" y="192088"/>
                  </a:cubicBezTo>
                  <a:close/>
                  <a:moveTo>
                    <a:pt x="169862" y="82551"/>
                  </a:moveTo>
                  <a:cubicBezTo>
                    <a:pt x="164419" y="82551"/>
                    <a:pt x="160337" y="86509"/>
                    <a:pt x="160337" y="91787"/>
                  </a:cubicBezTo>
                  <a:cubicBezTo>
                    <a:pt x="160337" y="91787"/>
                    <a:pt x="160337" y="91787"/>
                    <a:pt x="160337" y="174915"/>
                  </a:cubicBezTo>
                  <a:cubicBezTo>
                    <a:pt x="160337" y="180193"/>
                    <a:pt x="164419" y="184151"/>
                    <a:pt x="169862" y="184151"/>
                  </a:cubicBezTo>
                  <a:cubicBezTo>
                    <a:pt x="175305" y="184151"/>
                    <a:pt x="179387" y="180193"/>
                    <a:pt x="179387" y="174915"/>
                  </a:cubicBezTo>
                  <a:lnTo>
                    <a:pt x="179387" y="91787"/>
                  </a:lnTo>
                  <a:cubicBezTo>
                    <a:pt x="179387" y="86509"/>
                    <a:pt x="175305" y="82551"/>
                    <a:pt x="169862" y="82551"/>
                  </a:cubicBezTo>
                  <a:close/>
                  <a:moveTo>
                    <a:pt x="171696" y="47626"/>
                  </a:moveTo>
                  <a:cubicBezTo>
                    <a:pt x="184830" y="47626"/>
                    <a:pt x="195338" y="56825"/>
                    <a:pt x="199279" y="68653"/>
                  </a:cubicBezTo>
                  <a:cubicBezTo>
                    <a:pt x="199279" y="68653"/>
                    <a:pt x="200592" y="69967"/>
                    <a:pt x="200592" y="69967"/>
                  </a:cubicBezTo>
                  <a:lnTo>
                    <a:pt x="275460" y="201383"/>
                  </a:lnTo>
                  <a:cubicBezTo>
                    <a:pt x="278087" y="205325"/>
                    <a:pt x="279400" y="210582"/>
                    <a:pt x="279400" y="217153"/>
                  </a:cubicBezTo>
                  <a:cubicBezTo>
                    <a:pt x="279400" y="232922"/>
                    <a:pt x="266266" y="246064"/>
                    <a:pt x="250504" y="246064"/>
                  </a:cubicBezTo>
                  <a:cubicBezTo>
                    <a:pt x="250504" y="246064"/>
                    <a:pt x="250504" y="246064"/>
                    <a:pt x="87634" y="246064"/>
                  </a:cubicBezTo>
                  <a:cubicBezTo>
                    <a:pt x="71872" y="246064"/>
                    <a:pt x="58737" y="232922"/>
                    <a:pt x="58737" y="217153"/>
                  </a:cubicBezTo>
                  <a:cubicBezTo>
                    <a:pt x="58737" y="209268"/>
                    <a:pt x="60051" y="204011"/>
                    <a:pt x="65305" y="198754"/>
                  </a:cubicBezTo>
                  <a:cubicBezTo>
                    <a:pt x="65305" y="197440"/>
                    <a:pt x="65305" y="197440"/>
                    <a:pt x="65305" y="197440"/>
                  </a:cubicBezTo>
                  <a:cubicBezTo>
                    <a:pt x="65305" y="197440"/>
                    <a:pt x="65305" y="197440"/>
                    <a:pt x="138859" y="73909"/>
                  </a:cubicBezTo>
                  <a:cubicBezTo>
                    <a:pt x="141486" y="72595"/>
                    <a:pt x="142799" y="71281"/>
                    <a:pt x="144113" y="68653"/>
                  </a:cubicBezTo>
                  <a:cubicBezTo>
                    <a:pt x="144113" y="67338"/>
                    <a:pt x="144113" y="67338"/>
                    <a:pt x="145426" y="66024"/>
                  </a:cubicBezTo>
                  <a:cubicBezTo>
                    <a:pt x="149367" y="55511"/>
                    <a:pt x="159874" y="47626"/>
                    <a:pt x="171696" y="47626"/>
                  </a:cubicBezTo>
                  <a:close/>
                  <a:moveTo>
                    <a:pt x="172492" y="28576"/>
                  </a:moveTo>
                  <a:cubicBezTo>
                    <a:pt x="154083" y="28576"/>
                    <a:pt x="136990" y="39148"/>
                    <a:pt x="129100" y="57648"/>
                  </a:cubicBezTo>
                  <a:cubicBezTo>
                    <a:pt x="127785" y="57648"/>
                    <a:pt x="126471" y="58969"/>
                    <a:pt x="125156" y="60291"/>
                  </a:cubicBezTo>
                  <a:cubicBezTo>
                    <a:pt x="125156" y="60291"/>
                    <a:pt x="125156" y="60291"/>
                    <a:pt x="50206" y="187149"/>
                  </a:cubicBezTo>
                  <a:cubicBezTo>
                    <a:pt x="43632" y="195078"/>
                    <a:pt x="39687" y="205649"/>
                    <a:pt x="39687" y="217542"/>
                  </a:cubicBezTo>
                  <a:cubicBezTo>
                    <a:pt x="39687" y="243971"/>
                    <a:pt x="62041" y="265114"/>
                    <a:pt x="88339" y="265114"/>
                  </a:cubicBezTo>
                  <a:cubicBezTo>
                    <a:pt x="88339" y="265114"/>
                    <a:pt x="88339" y="265114"/>
                    <a:pt x="251386" y="265114"/>
                  </a:cubicBezTo>
                  <a:cubicBezTo>
                    <a:pt x="277684" y="265114"/>
                    <a:pt x="300037" y="243971"/>
                    <a:pt x="300037" y="217542"/>
                  </a:cubicBezTo>
                  <a:cubicBezTo>
                    <a:pt x="300037" y="208292"/>
                    <a:pt x="297407" y="199042"/>
                    <a:pt x="292148" y="191113"/>
                  </a:cubicBezTo>
                  <a:cubicBezTo>
                    <a:pt x="292148" y="191113"/>
                    <a:pt x="292148" y="191113"/>
                    <a:pt x="218514" y="61612"/>
                  </a:cubicBezTo>
                  <a:cubicBezTo>
                    <a:pt x="211939" y="41790"/>
                    <a:pt x="193530" y="28576"/>
                    <a:pt x="172492" y="28576"/>
                  </a:cubicBezTo>
                  <a:close/>
                  <a:moveTo>
                    <a:pt x="169069" y="0"/>
                  </a:moveTo>
                  <a:cubicBezTo>
                    <a:pt x="262443" y="0"/>
                    <a:pt x="338138" y="75339"/>
                    <a:pt x="338138" y="168275"/>
                  </a:cubicBezTo>
                  <a:cubicBezTo>
                    <a:pt x="338138" y="261211"/>
                    <a:pt x="262443" y="336550"/>
                    <a:pt x="169069" y="336550"/>
                  </a:cubicBezTo>
                  <a:cubicBezTo>
                    <a:pt x="75695" y="336550"/>
                    <a:pt x="0" y="261211"/>
                    <a:pt x="0" y="168275"/>
                  </a:cubicBezTo>
                  <a:cubicBezTo>
                    <a:pt x="0" y="75339"/>
                    <a:pt x="75695" y="0"/>
                    <a:pt x="169069" y="0"/>
                  </a:cubicBezTo>
                  <a:close/>
                </a:path>
              </a:pathLst>
            </a:custGeom>
            <a:solidFill>
              <a:schemeClr val="bg1"/>
            </a:solidFill>
            <a:ln>
              <a:noFill/>
            </a:ln>
          </p:spPr>
          <p:txBody>
            <a:bodyPr/>
            <a:lstStyle/>
            <a:p>
              <a:endParaRPr lang="zh-CN" altLang="en-US">
                <a:cs typeface="+mn-ea"/>
                <a:sym typeface="+mn-lt"/>
              </a:endParaRPr>
            </a:p>
          </p:txBody>
        </p:sp>
      </p:grpSp>
      <p:cxnSp>
        <p:nvCxnSpPr>
          <p:cNvPr id="28" name="直接连接符 27"/>
          <p:cNvCxnSpPr/>
          <p:nvPr/>
        </p:nvCxnSpPr>
        <p:spPr>
          <a:xfrm>
            <a:off x="538296" y="1237023"/>
            <a:ext cx="2697271" cy="117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6"/>
          <p:cNvSpPr txBox="1"/>
          <p:nvPr/>
        </p:nvSpPr>
        <p:spPr>
          <a:xfrm>
            <a:off x="425752" y="893864"/>
            <a:ext cx="2852019"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cs typeface="+mn-ea"/>
                <a:sym typeface="+mn-lt"/>
              </a:rPr>
              <a:t>百年大计，质量第一</a:t>
            </a:r>
            <a:endParaRPr lang="zh-CN" altLang="en-US" sz="1600" b="1" dirty="0">
              <a:solidFill>
                <a:schemeClr val="tx1">
                  <a:lumMod val="65000"/>
                  <a:lumOff val="35000"/>
                </a:schemeClr>
              </a:solidFill>
              <a:cs typeface="+mn-ea"/>
              <a:sym typeface="+mn-lt"/>
            </a:endParaRPr>
          </a:p>
        </p:txBody>
      </p:sp>
      <p:pic>
        <p:nvPicPr>
          <p:cNvPr id="3" name="图片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69656" y="1724121"/>
            <a:ext cx="2886075" cy="2505075"/>
          </a:xfrm>
          <a:prstGeom prst="rect">
            <a:avLst/>
          </a:prstGeom>
        </p:spPr>
      </p:pic>
    </p:spTree>
    <p:extLst>
      <p:ext uri="{BB962C8B-B14F-4D97-AF65-F5344CB8AC3E}">
        <p14:creationId xmlns:p14="http://schemas.microsoft.com/office/powerpoint/2010/main" xmlns="" val="1059782393"/>
      </p:ext>
    </p:extLst>
  </p:cSld>
  <p:clrMapOvr>
    <a:masterClrMapping/>
  </p:clrMapOvr>
  <mc:AlternateContent xmlns:mc="http://schemas.openxmlformats.org/markup-compatibility/2006">
    <mc:Choice xmlns:p14="http://schemas.microsoft.com/office/powerpoint/2010/main" xmlns=""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2000"/>
                                        <p:tgtEl>
                                          <p:spTgt spid="9"/>
                                        </p:tgtEl>
                                      </p:cBhvr>
                                    </p:animEffect>
                                  </p:childTnLst>
                                </p:cTn>
                              </p:par>
                            </p:childTnLst>
                          </p:cTn>
                        </p:par>
                        <p:par>
                          <p:cTn id="17" fill="hold">
                            <p:stCondLst>
                              <p:cond delay="2000"/>
                            </p:stCondLst>
                            <p:childTnLst>
                              <p:par>
                                <p:cTn id="18" presetID="16" presetClass="entr" presetSubtype="37"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arn(outVertical)">
                                      <p:cBhvr>
                                        <p:cTn id="20" dur="500"/>
                                        <p:tgtEl>
                                          <p:spTgt spid="28"/>
                                        </p:tgtEl>
                                      </p:cBhvr>
                                    </p:animEffect>
                                  </p:childTnLst>
                                </p:cTn>
                              </p:par>
                            </p:childTnLst>
                          </p:cTn>
                        </p:par>
                        <p:par>
                          <p:cTn id="21" fill="hold">
                            <p:stCondLst>
                              <p:cond delay="2500"/>
                            </p:stCondLst>
                            <p:childTnLst>
                              <p:par>
                                <p:cTn id="22" presetID="16" presetClass="entr" presetSubtype="37"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arn(outVertical)">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857880" y="123478"/>
            <a:ext cx="3232906"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bg1"/>
                </a:solidFill>
                <a:latin typeface="+mn-lt"/>
                <a:ea typeface="+mn-ea"/>
                <a:cs typeface="+mn-ea"/>
                <a:sym typeface="+mn-lt"/>
              </a:rPr>
              <a:t>建设工程工程质量</a:t>
            </a:r>
            <a:endParaRPr lang="zh-CN" altLang="en-US" sz="1800" b="1" dirty="0">
              <a:solidFill>
                <a:schemeClr val="bg1"/>
              </a:solidFill>
              <a:latin typeface="+mn-lt"/>
              <a:ea typeface="+mn-ea"/>
              <a:cs typeface="+mn-ea"/>
              <a:sym typeface="+mn-lt"/>
            </a:endParaRPr>
          </a:p>
        </p:txBody>
      </p:sp>
      <p:sp>
        <p:nvSpPr>
          <p:cNvPr id="23" name="Oval 65"/>
          <p:cNvSpPr>
            <a:spLocks noChangeArrowheads="1"/>
          </p:cNvSpPr>
          <p:nvPr/>
        </p:nvSpPr>
        <p:spPr bwMode="auto">
          <a:xfrm rot="10800000" flipV="1">
            <a:off x="785786" y="2786064"/>
            <a:ext cx="1591190" cy="15128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lIns="110274" tIns="55138" rIns="110274" bIns="55138" anchor="ctr"/>
          <a:lstStyle/>
          <a:p>
            <a:pPr>
              <a:defRPr/>
            </a:pPr>
            <a:endParaRPr lang="zh-CN" altLang="en-US" sz="2000" kern="0">
              <a:solidFill>
                <a:sysClr val="windowText" lastClr="000000"/>
              </a:solidFill>
              <a:cs typeface="+mn-ea"/>
              <a:sym typeface="+mn-lt"/>
            </a:endParaRPr>
          </a:p>
        </p:txBody>
      </p:sp>
      <p:sp>
        <p:nvSpPr>
          <p:cNvPr id="24" name="Oval 65"/>
          <p:cNvSpPr>
            <a:spLocks noChangeArrowheads="1"/>
          </p:cNvSpPr>
          <p:nvPr/>
        </p:nvSpPr>
        <p:spPr bwMode="auto">
          <a:xfrm rot="10800000" flipV="1">
            <a:off x="834724" y="4429139"/>
            <a:ext cx="1591189" cy="374860"/>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lIns="110274" tIns="55138" rIns="110274" bIns="55138" anchor="ctr"/>
          <a:lstStyle/>
          <a:p>
            <a:pPr>
              <a:defRPr/>
            </a:pPr>
            <a:endParaRPr lang="zh-CN" altLang="en-US" sz="2000" kern="0">
              <a:solidFill>
                <a:sysClr val="windowText" lastClr="000000"/>
              </a:solidFill>
              <a:cs typeface="+mn-ea"/>
              <a:sym typeface="+mn-lt"/>
            </a:endParaRPr>
          </a:p>
        </p:txBody>
      </p:sp>
      <p:sp>
        <p:nvSpPr>
          <p:cNvPr id="28" name="Oval 65"/>
          <p:cNvSpPr>
            <a:spLocks noChangeArrowheads="1"/>
          </p:cNvSpPr>
          <p:nvPr/>
        </p:nvSpPr>
        <p:spPr bwMode="auto">
          <a:xfrm rot="10800000" flipV="1">
            <a:off x="7081234" y="3180876"/>
            <a:ext cx="1591190" cy="15128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lIns="110274" tIns="55138" rIns="110274" bIns="55138" anchor="ctr"/>
          <a:lstStyle/>
          <a:p>
            <a:pPr>
              <a:defRPr/>
            </a:pPr>
            <a:endParaRPr lang="zh-CN" altLang="en-US" sz="2000" kern="0">
              <a:solidFill>
                <a:sysClr val="windowText" lastClr="000000"/>
              </a:solidFill>
              <a:cs typeface="+mn-ea"/>
              <a:sym typeface="+mn-lt"/>
            </a:endParaRPr>
          </a:p>
        </p:txBody>
      </p:sp>
      <p:sp>
        <p:nvSpPr>
          <p:cNvPr id="32" name="菱形 31"/>
          <p:cNvSpPr/>
          <p:nvPr/>
        </p:nvSpPr>
        <p:spPr>
          <a:xfrm>
            <a:off x="1071538" y="1643056"/>
            <a:ext cx="1028548" cy="1027302"/>
          </a:xfrm>
          <a:prstGeom prst="diamond">
            <a:avLst/>
          </a:prstGeom>
          <a:solidFill>
            <a:srgbClr val="005DA2"/>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3200" dirty="0">
                <a:cs typeface="+mn-ea"/>
                <a:sym typeface="+mn-lt"/>
              </a:rPr>
              <a:t>1</a:t>
            </a:r>
            <a:endParaRPr lang="zh-CN" altLang="en-US" sz="3200" dirty="0">
              <a:cs typeface="+mn-ea"/>
              <a:sym typeface="+mn-lt"/>
            </a:endParaRPr>
          </a:p>
        </p:txBody>
      </p:sp>
      <p:grpSp>
        <p:nvGrpSpPr>
          <p:cNvPr id="33" name="组合 32"/>
          <p:cNvGrpSpPr/>
          <p:nvPr/>
        </p:nvGrpSpPr>
        <p:grpSpPr>
          <a:xfrm>
            <a:off x="1071538" y="3214692"/>
            <a:ext cx="1028548" cy="1111329"/>
            <a:chOff x="1951890" y="2794690"/>
            <a:chExt cx="1328332" cy="1435240"/>
          </a:xfrm>
          <a:solidFill>
            <a:srgbClr val="005DA2"/>
          </a:solidFill>
        </p:grpSpPr>
        <p:sp>
          <p:nvSpPr>
            <p:cNvPr id="34" name="菱形 33"/>
            <p:cNvSpPr/>
            <p:nvPr/>
          </p:nvSpPr>
          <p:spPr>
            <a:xfrm>
              <a:off x="2063897" y="2901458"/>
              <a:ext cx="1104318" cy="1328472"/>
            </a:xfrm>
            <a:prstGeom prst="diamond">
              <a:avLst/>
            </a:prstGeom>
            <a:grp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000" dirty="0">
                <a:cs typeface="+mn-ea"/>
                <a:sym typeface="+mn-lt"/>
              </a:endParaRPr>
            </a:p>
          </p:txBody>
        </p:sp>
        <p:sp>
          <p:nvSpPr>
            <p:cNvPr id="35" name="菱形 34"/>
            <p:cNvSpPr/>
            <p:nvPr/>
          </p:nvSpPr>
          <p:spPr>
            <a:xfrm>
              <a:off x="1951890" y="2794690"/>
              <a:ext cx="1328332" cy="1328471"/>
            </a:xfrm>
            <a:prstGeom prst="diamond">
              <a:avLst/>
            </a:prstGeom>
            <a:grp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3200" dirty="0" smtClean="0">
                  <a:cs typeface="+mn-ea"/>
                  <a:sym typeface="+mn-lt"/>
                </a:rPr>
                <a:t>2</a:t>
              </a:r>
              <a:endParaRPr lang="zh-CN" altLang="en-US" sz="3200" dirty="0">
                <a:cs typeface="+mn-ea"/>
                <a:sym typeface="+mn-lt"/>
              </a:endParaRPr>
            </a:p>
          </p:txBody>
        </p:sp>
      </p:grpSp>
      <p:sp>
        <p:nvSpPr>
          <p:cNvPr id="39" name="文本框 17"/>
          <p:cNvSpPr txBox="1"/>
          <p:nvPr/>
        </p:nvSpPr>
        <p:spPr>
          <a:xfrm>
            <a:off x="285720" y="928676"/>
            <a:ext cx="5044068" cy="480685"/>
          </a:xfrm>
          <a:prstGeom prst="rect">
            <a:avLst/>
          </a:prstGeom>
          <a:noFill/>
        </p:spPr>
        <p:txBody>
          <a:bodyPr wrap="square" lIns="110274" tIns="55138" rIns="110274" bIns="55138">
            <a:spAutoFit/>
          </a:bodyPr>
          <a:lstStyle/>
          <a:p>
            <a:r>
              <a:rPr lang="zh-CN" altLang="en-US" sz="2400" b="1" dirty="0" smtClean="0">
                <a:cs typeface="+mn-ea"/>
                <a:sym typeface="+mn-lt"/>
              </a:rPr>
              <a:t>建筑企业承担的质量责任内容：</a:t>
            </a:r>
            <a:endParaRPr lang="zh-CN" altLang="en-US" sz="2400" b="1" dirty="0">
              <a:cs typeface="+mn-ea"/>
              <a:sym typeface="+mn-lt"/>
            </a:endParaRPr>
          </a:p>
        </p:txBody>
      </p:sp>
      <p:sp>
        <p:nvSpPr>
          <p:cNvPr id="40" name="文本框 22"/>
          <p:cNvSpPr txBox="1"/>
          <p:nvPr/>
        </p:nvSpPr>
        <p:spPr>
          <a:xfrm>
            <a:off x="2285984" y="3357568"/>
            <a:ext cx="6099982" cy="850017"/>
          </a:xfrm>
          <a:prstGeom prst="rect">
            <a:avLst/>
          </a:prstGeom>
          <a:noFill/>
        </p:spPr>
        <p:txBody>
          <a:bodyPr wrap="square" lIns="110274" tIns="55138" rIns="110274" bIns="55138">
            <a:spAutoFit/>
          </a:bodyPr>
          <a:lstStyle/>
          <a:p>
            <a:r>
              <a:rPr lang="zh-CN" altLang="en-US" sz="2400" b="1" dirty="0" smtClean="0">
                <a:cs typeface="+mn-ea"/>
                <a:sym typeface="+mn-lt"/>
              </a:rPr>
              <a:t>对工程其他部位的工程质量在质保期</a:t>
            </a:r>
            <a:endParaRPr lang="en-US" altLang="zh-CN" sz="2400" b="1" dirty="0" smtClean="0">
              <a:cs typeface="+mn-ea"/>
              <a:sym typeface="+mn-lt"/>
            </a:endParaRPr>
          </a:p>
          <a:p>
            <a:r>
              <a:rPr lang="zh-CN" altLang="en-US" sz="2400" b="1" dirty="0" smtClean="0">
                <a:cs typeface="+mn-ea"/>
                <a:sym typeface="+mn-lt"/>
              </a:rPr>
              <a:t>内承担保修义务</a:t>
            </a:r>
            <a:endParaRPr lang="zh-CN" altLang="en-US" sz="2400" b="1" dirty="0">
              <a:cs typeface="+mn-ea"/>
              <a:sym typeface="+mn-lt"/>
            </a:endParaRPr>
          </a:p>
        </p:txBody>
      </p:sp>
      <p:sp>
        <p:nvSpPr>
          <p:cNvPr id="41" name="文本框 23"/>
          <p:cNvSpPr txBox="1"/>
          <p:nvPr/>
        </p:nvSpPr>
        <p:spPr>
          <a:xfrm>
            <a:off x="2214546" y="1643056"/>
            <a:ext cx="5589468" cy="1153433"/>
          </a:xfrm>
          <a:prstGeom prst="rect">
            <a:avLst/>
          </a:prstGeom>
          <a:noFill/>
        </p:spPr>
        <p:txBody>
          <a:bodyPr wrap="square" lIns="110274" tIns="55138" rIns="110274" bIns="55138">
            <a:spAutoFit/>
          </a:bodyPr>
          <a:lstStyle/>
          <a:p>
            <a:pPr lvl="0">
              <a:lnSpc>
                <a:spcPct val="150000"/>
              </a:lnSpc>
              <a:defRPr/>
            </a:pPr>
            <a:r>
              <a:rPr lang="zh-CN" altLang="en-US" sz="2400" b="1" dirty="0">
                <a:cs typeface="+mn-ea"/>
                <a:sym typeface="+mn-lt"/>
              </a:rPr>
              <a:t>      </a:t>
            </a:r>
            <a:r>
              <a:rPr lang="zh-CN" altLang="en-US" sz="2400" b="1" dirty="0" smtClean="0">
                <a:cs typeface="+mn-ea"/>
                <a:sym typeface="+mn-lt"/>
              </a:rPr>
              <a:t>对地基基础工程和主体结构工程在合理使用寿命内承担保修义务</a:t>
            </a:r>
            <a:endParaRPr lang="en-US" altLang="zh-CN" sz="1050" b="1" kern="0" dirty="0">
              <a:solidFill>
                <a:srgbClr val="000000">
                  <a:lumMod val="65000"/>
                  <a:lumOff val="35000"/>
                </a:srgbClr>
              </a:solidFill>
              <a:cs typeface="+mn-ea"/>
              <a:sym typeface="+mn-lt"/>
            </a:endParaRPr>
          </a:p>
        </p:txBody>
      </p:sp>
    </p:spTree>
    <p:extLst>
      <p:ext uri="{BB962C8B-B14F-4D97-AF65-F5344CB8AC3E}">
        <p14:creationId xmlns:p14="http://schemas.microsoft.com/office/powerpoint/2010/main" xmlns="" val="2416736761"/>
      </p:ext>
    </p:extLst>
  </p:cSld>
  <p:clrMapOvr>
    <a:masterClrMapping/>
  </p:clrMapOvr>
  <mc:AlternateContent xmlns:mc="http://schemas.openxmlformats.org/markup-compatibility/2006">
    <mc:Choice xmlns:p14="http://schemas.microsoft.com/office/powerpoint/2010/main" xmlns=""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par>
                          <p:cTn id="12" fill="hold">
                            <p:stCondLst>
                              <p:cond delay="850"/>
                            </p:stCondLst>
                            <p:childTnLst>
                              <p:par>
                                <p:cTn id="13" presetID="53" presetClass="entr" presetSubtype="16"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ppt_w</p:attrName>
                                        </p:attrNameLst>
                                      </p:cBhvr>
                                      <p:tavLst>
                                        <p:tav tm="0">
                                          <p:val>
                                            <p:fltVal val="0"/>
                                          </p:val>
                                        </p:tav>
                                        <p:tav tm="100000">
                                          <p:val>
                                            <p:strVal val="#ppt_w"/>
                                          </p:val>
                                        </p:tav>
                                      </p:tavLst>
                                    </p:anim>
                                    <p:anim calcmode="lin" valueType="num">
                                      <p:cBhvr>
                                        <p:cTn id="16" dur="500" fill="hold"/>
                                        <p:tgtEl>
                                          <p:spTgt spid="23"/>
                                        </p:tgtEl>
                                        <p:attrNameLst>
                                          <p:attrName>ppt_h</p:attrName>
                                        </p:attrNameLst>
                                      </p:cBhvr>
                                      <p:tavLst>
                                        <p:tav tm="0">
                                          <p:val>
                                            <p:fltVal val="0"/>
                                          </p:val>
                                        </p:tav>
                                        <p:tav tm="100000">
                                          <p:val>
                                            <p:strVal val="#ppt_h"/>
                                          </p:val>
                                        </p:tav>
                                      </p:tavLst>
                                    </p:anim>
                                    <p:animEffect transition="in" filter="fade">
                                      <p:cBhvr>
                                        <p:cTn id="17" dur="500"/>
                                        <p:tgtEl>
                                          <p:spTgt spid="23"/>
                                        </p:tgtEl>
                                      </p:cBhvr>
                                    </p:animEffect>
                                  </p:childTnLst>
                                </p:cTn>
                              </p:par>
                            </p:childTnLst>
                          </p:cTn>
                        </p:par>
                        <p:par>
                          <p:cTn id="18" fill="hold">
                            <p:stCondLst>
                              <p:cond delay="1350"/>
                            </p:stCondLst>
                            <p:childTnLst>
                              <p:par>
                                <p:cTn id="19" presetID="22" presetClass="entr" presetSubtype="8"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left)">
                                      <p:cBhvr>
                                        <p:cTn id="21" dur="500"/>
                                        <p:tgtEl>
                                          <p:spTgt spid="39"/>
                                        </p:tgtEl>
                                      </p:cBhvr>
                                    </p:animEffect>
                                  </p:childTnLst>
                                </p:cTn>
                              </p:par>
                            </p:childTnLst>
                          </p:cTn>
                        </p:par>
                        <p:par>
                          <p:cTn id="22" fill="hold">
                            <p:stCondLst>
                              <p:cond delay="1850"/>
                            </p:stCondLst>
                            <p:childTnLst>
                              <p:par>
                                <p:cTn id="23" presetID="53" presetClass="entr" presetSubtype="16"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ppt_w</p:attrName>
                                        </p:attrNameLst>
                                      </p:cBhvr>
                                      <p:tavLst>
                                        <p:tav tm="0">
                                          <p:val>
                                            <p:fltVal val="0"/>
                                          </p:val>
                                        </p:tav>
                                        <p:tav tm="100000">
                                          <p:val>
                                            <p:strVal val="#ppt_w"/>
                                          </p:val>
                                        </p:tav>
                                      </p:tavLst>
                                    </p:anim>
                                    <p:anim calcmode="lin" valueType="num">
                                      <p:cBhvr>
                                        <p:cTn id="26" dur="500" fill="hold"/>
                                        <p:tgtEl>
                                          <p:spTgt spid="28"/>
                                        </p:tgtEl>
                                        <p:attrNameLst>
                                          <p:attrName>ppt_h</p:attrName>
                                        </p:attrNameLst>
                                      </p:cBhvr>
                                      <p:tavLst>
                                        <p:tav tm="0">
                                          <p:val>
                                            <p:fltVal val="0"/>
                                          </p:val>
                                        </p:tav>
                                        <p:tav tm="100000">
                                          <p:val>
                                            <p:strVal val="#ppt_h"/>
                                          </p:val>
                                        </p:tav>
                                      </p:tavLst>
                                    </p:anim>
                                    <p:animEffect transition="in" filter="fade">
                                      <p:cBhvr>
                                        <p:cTn id="27" dur="500"/>
                                        <p:tgtEl>
                                          <p:spTgt spid="28"/>
                                        </p:tgtEl>
                                      </p:cBhvr>
                                    </p:animEffect>
                                  </p:childTnLst>
                                </p:cTn>
                              </p:par>
                            </p:childTnLst>
                          </p:cTn>
                        </p:par>
                        <p:par>
                          <p:cTn id="28" fill="hold">
                            <p:stCondLst>
                              <p:cond delay="23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500"/>
                                        <p:tgtEl>
                                          <p:spTgt spid="41"/>
                                        </p:tgtEl>
                                      </p:cBhvr>
                                    </p:animEffect>
                                  </p:childTnLst>
                                </p:cTn>
                              </p:par>
                            </p:childTnLst>
                          </p:cTn>
                        </p:par>
                        <p:par>
                          <p:cTn id="32" fill="hold">
                            <p:stCondLst>
                              <p:cond delay="2850"/>
                            </p:stCondLst>
                            <p:childTnLst>
                              <p:par>
                                <p:cTn id="33" presetID="53" presetClass="entr" presetSubtype="16"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childTnLst>
                          </p:cTn>
                        </p:par>
                        <p:par>
                          <p:cTn id="38" fill="hold">
                            <p:stCondLst>
                              <p:cond delay="3350"/>
                            </p:stCondLst>
                            <p:childTnLst>
                              <p:par>
                                <p:cTn id="39" presetID="47" presetClass="entr" presetSubtype="0"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anim calcmode="lin" valueType="num">
                                      <p:cBhvr>
                                        <p:cTn id="42" dur="1000" fill="hold"/>
                                        <p:tgtEl>
                                          <p:spTgt spid="33"/>
                                        </p:tgtEl>
                                        <p:attrNameLst>
                                          <p:attrName>ppt_x</p:attrName>
                                        </p:attrNameLst>
                                      </p:cBhvr>
                                      <p:tavLst>
                                        <p:tav tm="0">
                                          <p:val>
                                            <p:strVal val="#ppt_x"/>
                                          </p:val>
                                        </p:tav>
                                        <p:tav tm="100000">
                                          <p:val>
                                            <p:strVal val="#ppt_x"/>
                                          </p:val>
                                        </p:tav>
                                      </p:tavLst>
                                    </p:anim>
                                    <p:anim calcmode="lin" valueType="num">
                                      <p:cBhvr>
                                        <p:cTn id="43" dur="1000" fill="hold"/>
                                        <p:tgtEl>
                                          <p:spTgt spid="33"/>
                                        </p:tgtEl>
                                        <p:attrNameLst>
                                          <p:attrName>ppt_y</p:attrName>
                                        </p:attrNameLst>
                                      </p:cBhvr>
                                      <p:tavLst>
                                        <p:tav tm="0">
                                          <p:val>
                                            <p:strVal val="#ppt_y-.1"/>
                                          </p:val>
                                        </p:tav>
                                        <p:tav tm="100000">
                                          <p:val>
                                            <p:strVal val="#ppt_y"/>
                                          </p:val>
                                        </p:tav>
                                      </p:tavLst>
                                    </p:anim>
                                  </p:childTnLst>
                                </p:cTn>
                              </p:par>
                            </p:childTnLst>
                          </p:cTn>
                        </p:par>
                        <p:par>
                          <p:cTn id="44" fill="hold">
                            <p:stCondLst>
                              <p:cond delay="4350"/>
                            </p:stCondLst>
                            <p:childTnLst>
                              <p:par>
                                <p:cTn id="45" presetID="22" presetClass="entr" presetSubtype="8"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left)">
                                      <p:cBhvr>
                                        <p:cTn id="4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3" grpId="0" animBg="1"/>
      <p:bldP spid="24" grpId="0" animBg="1"/>
      <p:bldP spid="28" grpId="0" animBg="1"/>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857880" y="123478"/>
            <a:ext cx="3232906"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bg1"/>
                </a:solidFill>
                <a:latin typeface="+mn-lt"/>
                <a:ea typeface="+mn-ea"/>
                <a:cs typeface="+mn-ea"/>
                <a:sym typeface="+mn-lt"/>
              </a:rPr>
              <a:t>质保金返还</a:t>
            </a:r>
            <a:endParaRPr lang="zh-CN" altLang="en-US" sz="1800" b="1" dirty="0">
              <a:solidFill>
                <a:schemeClr val="bg1"/>
              </a:solidFill>
              <a:latin typeface="+mn-lt"/>
              <a:ea typeface="+mn-ea"/>
              <a:cs typeface="+mn-ea"/>
              <a:sym typeface="+mn-lt"/>
            </a:endParaRPr>
          </a:p>
        </p:txBody>
      </p:sp>
      <p:grpSp>
        <p:nvGrpSpPr>
          <p:cNvPr id="19" name="组合 18"/>
          <p:cNvGrpSpPr/>
          <p:nvPr/>
        </p:nvGrpSpPr>
        <p:grpSpPr>
          <a:xfrm>
            <a:off x="2786050" y="785800"/>
            <a:ext cx="6196959" cy="3551241"/>
            <a:chOff x="4478690" y="1714517"/>
            <a:chExt cx="7408509" cy="3924857"/>
          </a:xfrm>
        </p:grpSpPr>
        <p:sp>
          <p:nvSpPr>
            <p:cNvPr id="21" name="任意多边形 20"/>
            <p:cNvSpPr/>
            <p:nvPr/>
          </p:nvSpPr>
          <p:spPr>
            <a:xfrm>
              <a:off x="4675641" y="1714517"/>
              <a:ext cx="7211558" cy="489157"/>
            </a:xfrm>
            <a:custGeom>
              <a:avLst/>
              <a:gdLst>
                <a:gd name="connsiteX0" fmla="*/ 0 w 7211557"/>
                <a:gd name="connsiteY0" fmla="*/ 69370 h 416212"/>
                <a:gd name="connsiteX1" fmla="*/ 69370 w 7211557"/>
                <a:gd name="connsiteY1" fmla="*/ 0 h 416212"/>
                <a:gd name="connsiteX2" fmla="*/ 7142187 w 7211557"/>
                <a:gd name="connsiteY2" fmla="*/ 0 h 416212"/>
                <a:gd name="connsiteX3" fmla="*/ 7211557 w 7211557"/>
                <a:gd name="connsiteY3" fmla="*/ 69370 h 416212"/>
                <a:gd name="connsiteX4" fmla="*/ 7211557 w 7211557"/>
                <a:gd name="connsiteY4" fmla="*/ 346842 h 416212"/>
                <a:gd name="connsiteX5" fmla="*/ 7142187 w 7211557"/>
                <a:gd name="connsiteY5" fmla="*/ 416212 h 416212"/>
                <a:gd name="connsiteX6" fmla="*/ 69370 w 7211557"/>
                <a:gd name="connsiteY6" fmla="*/ 416212 h 416212"/>
                <a:gd name="connsiteX7" fmla="*/ 0 w 7211557"/>
                <a:gd name="connsiteY7" fmla="*/ 346842 h 416212"/>
                <a:gd name="connsiteX8" fmla="*/ 0 w 7211557"/>
                <a:gd name="connsiteY8" fmla="*/ 69370 h 41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11557" h="416212">
                  <a:moveTo>
                    <a:pt x="0" y="69370"/>
                  </a:moveTo>
                  <a:cubicBezTo>
                    <a:pt x="0" y="31058"/>
                    <a:pt x="31058" y="0"/>
                    <a:pt x="69370" y="0"/>
                  </a:cubicBezTo>
                  <a:lnTo>
                    <a:pt x="7142187" y="0"/>
                  </a:lnTo>
                  <a:cubicBezTo>
                    <a:pt x="7180499" y="0"/>
                    <a:pt x="7211557" y="31058"/>
                    <a:pt x="7211557" y="69370"/>
                  </a:cubicBezTo>
                  <a:lnTo>
                    <a:pt x="7211557" y="346842"/>
                  </a:lnTo>
                  <a:cubicBezTo>
                    <a:pt x="7211557" y="385154"/>
                    <a:pt x="7180499" y="416212"/>
                    <a:pt x="7142187" y="416212"/>
                  </a:cubicBezTo>
                  <a:lnTo>
                    <a:pt x="69370" y="416212"/>
                  </a:lnTo>
                  <a:cubicBezTo>
                    <a:pt x="31058" y="416212"/>
                    <a:pt x="0" y="385154"/>
                    <a:pt x="0" y="346842"/>
                  </a:cubicBezTo>
                  <a:lnTo>
                    <a:pt x="0" y="69370"/>
                  </a:lnTo>
                  <a:close/>
                </a:path>
              </a:pathLst>
            </a:custGeom>
            <a:solidFill>
              <a:srgbClr val="005DA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518" tIns="96518" rIns="96518" bIns="96518" numCol="1" spcCol="1270" anchor="ctr" anchorCtr="0">
              <a:noAutofit/>
            </a:bodyPr>
            <a:lstStyle/>
            <a:p>
              <a:pPr lvl="0" algn="l" defTabSz="889000">
                <a:lnSpc>
                  <a:spcPct val="90000"/>
                </a:lnSpc>
                <a:spcBef>
                  <a:spcPct val="0"/>
                </a:spcBef>
                <a:spcAft>
                  <a:spcPct val="35000"/>
                </a:spcAft>
              </a:pPr>
              <a:r>
                <a:rPr lang="zh-CN" altLang="en-US" sz="2000" dirty="0" smtClean="0">
                  <a:cs typeface="+mn-ea"/>
                  <a:sym typeface="+mn-lt"/>
                </a:rPr>
                <a:t>建设工程司法解释（二）</a:t>
              </a:r>
              <a:endParaRPr lang="zh-CN" altLang="en-US" sz="2000" kern="1200" dirty="0">
                <a:cs typeface="+mn-ea"/>
                <a:sym typeface="+mn-lt"/>
              </a:endParaRPr>
            </a:p>
          </p:txBody>
        </p:sp>
        <p:sp>
          <p:nvSpPr>
            <p:cNvPr id="22" name="任意多边形 21"/>
            <p:cNvSpPr/>
            <p:nvPr/>
          </p:nvSpPr>
          <p:spPr>
            <a:xfrm>
              <a:off x="4478690" y="2203677"/>
              <a:ext cx="7211557" cy="1662976"/>
            </a:xfrm>
            <a:custGeom>
              <a:avLst/>
              <a:gdLst>
                <a:gd name="connsiteX0" fmla="*/ 0 w 7211557"/>
                <a:gd name="connsiteY0" fmla="*/ 0 h 1059840"/>
                <a:gd name="connsiteX1" fmla="*/ 7211557 w 7211557"/>
                <a:gd name="connsiteY1" fmla="*/ 0 h 1059840"/>
                <a:gd name="connsiteX2" fmla="*/ 7211557 w 7211557"/>
                <a:gd name="connsiteY2" fmla="*/ 1059840 h 1059840"/>
                <a:gd name="connsiteX3" fmla="*/ 0 w 7211557"/>
                <a:gd name="connsiteY3" fmla="*/ 1059840 h 1059840"/>
                <a:gd name="connsiteX4" fmla="*/ 0 w 7211557"/>
                <a:gd name="connsiteY4" fmla="*/ 0 h 1059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1557" h="1059840">
                  <a:moveTo>
                    <a:pt x="0" y="0"/>
                  </a:moveTo>
                  <a:lnTo>
                    <a:pt x="7211557" y="0"/>
                  </a:lnTo>
                  <a:lnTo>
                    <a:pt x="7211557" y="1059840"/>
                  </a:lnTo>
                  <a:lnTo>
                    <a:pt x="0" y="10598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967" tIns="20320" rIns="113792" bIns="20320" numCol="1" spcCol="1270" anchor="t" anchorCtr="0">
              <a:noAutofit/>
            </a:bodyPr>
            <a:lstStyle/>
            <a:p>
              <a:pPr marL="171450" lvl="1" indent="-171450" algn="l" defTabSz="711200">
                <a:lnSpc>
                  <a:spcPct val="150000"/>
                </a:lnSpc>
                <a:spcBef>
                  <a:spcPct val="0"/>
                </a:spcBef>
                <a:spcAft>
                  <a:spcPct val="20000"/>
                </a:spcAft>
                <a:buChar char="••"/>
              </a:pPr>
              <a:endParaRPr lang="zh-CN" altLang="en-US" sz="1600" kern="1200" dirty="0">
                <a:cs typeface="+mn-ea"/>
                <a:sym typeface="+mn-lt"/>
              </a:endParaRPr>
            </a:p>
          </p:txBody>
        </p:sp>
        <p:sp>
          <p:nvSpPr>
            <p:cNvPr id="25" name="任意多边形 24"/>
            <p:cNvSpPr/>
            <p:nvPr/>
          </p:nvSpPr>
          <p:spPr>
            <a:xfrm>
              <a:off x="4577166" y="4579534"/>
              <a:ext cx="7211558" cy="1059840"/>
            </a:xfrm>
            <a:custGeom>
              <a:avLst/>
              <a:gdLst>
                <a:gd name="connsiteX0" fmla="*/ 0 w 7211557"/>
                <a:gd name="connsiteY0" fmla="*/ 0 h 1059840"/>
                <a:gd name="connsiteX1" fmla="*/ 7211557 w 7211557"/>
                <a:gd name="connsiteY1" fmla="*/ 0 h 1059840"/>
                <a:gd name="connsiteX2" fmla="*/ 7211557 w 7211557"/>
                <a:gd name="connsiteY2" fmla="*/ 1059840 h 1059840"/>
                <a:gd name="connsiteX3" fmla="*/ 0 w 7211557"/>
                <a:gd name="connsiteY3" fmla="*/ 1059840 h 1059840"/>
                <a:gd name="connsiteX4" fmla="*/ 0 w 7211557"/>
                <a:gd name="connsiteY4" fmla="*/ 0 h 1059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1557" h="1059840">
                  <a:moveTo>
                    <a:pt x="0" y="0"/>
                  </a:moveTo>
                  <a:lnTo>
                    <a:pt x="7211557" y="0"/>
                  </a:lnTo>
                  <a:lnTo>
                    <a:pt x="7211557" y="1059840"/>
                  </a:lnTo>
                  <a:lnTo>
                    <a:pt x="0" y="10598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967" tIns="20320" rIns="113792" bIns="20320" numCol="1" spcCol="1270" anchor="t" anchorCtr="0">
              <a:noAutofit/>
            </a:bodyPr>
            <a:lstStyle/>
            <a:p>
              <a:pPr marL="171450" lvl="1" indent="-171450" algn="l" defTabSz="711200">
                <a:lnSpc>
                  <a:spcPct val="150000"/>
                </a:lnSpc>
                <a:spcBef>
                  <a:spcPct val="0"/>
                </a:spcBef>
                <a:spcAft>
                  <a:spcPct val="20000"/>
                </a:spcAft>
              </a:pPr>
              <a:endParaRPr lang="zh-CN" altLang="en-US" sz="1600" kern="1200" dirty="0">
                <a:cs typeface="+mn-ea"/>
                <a:sym typeface="+mn-lt"/>
              </a:endParaRPr>
            </a:p>
          </p:txBody>
        </p:sp>
      </p:grpSp>
      <p:pic>
        <p:nvPicPr>
          <p:cNvPr id="10" name="图片 9" descr="333.png"/>
          <p:cNvPicPr>
            <a:picLocks noChangeAspect="1"/>
          </p:cNvPicPr>
          <p:nvPr/>
        </p:nvPicPr>
        <p:blipFill>
          <a:blip r:embed="rId3"/>
          <a:stretch>
            <a:fillRect/>
          </a:stretch>
        </p:blipFill>
        <p:spPr>
          <a:xfrm>
            <a:off x="-571536" y="285734"/>
            <a:ext cx="4572032" cy="4286280"/>
          </a:xfrm>
          <a:prstGeom prst="rect">
            <a:avLst/>
          </a:prstGeom>
        </p:spPr>
      </p:pic>
      <p:sp>
        <p:nvSpPr>
          <p:cNvPr id="11" name="矩形 10"/>
          <p:cNvSpPr/>
          <p:nvPr/>
        </p:nvSpPr>
        <p:spPr>
          <a:xfrm>
            <a:off x="3071802" y="1428742"/>
            <a:ext cx="5857900" cy="3139321"/>
          </a:xfrm>
          <a:prstGeom prst="rect">
            <a:avLst/>
          </a:prstGeom>
        </p:spPr>
        <p:txBody>
          <a:bodyPr wrap="square">
            <a:spAutoFit/>
          </a:bodyPr>
          <a:lstStyle/>
          <a:p>
            <a:r>
              <a:rPr lang="zh-CN" altLang="en-US" dirty="0" smtClean="0"/>
              <a:t>有下列情形之一，承包人请求发包人返还工程质量保证金的，人民法院应予支持：（一）当事人约定的工程质量保证金返还期限届满。（二）当事人未约定工程质量保证金返还期限的，自建设工程通过竣工验收之日起满二年。（三）因发包人原因建设工程未按约定期限进行竣工验收的，自承包人提交工程竣工验收报告九十日后起当事人约定的工程质量保证金返还期限届满；当事人未约定工程质量保证金返还期限的，自承包人提交工程竣工验收报告九十日后起满二年。发包人返还工程质量保证金后，不影响承包人根据合同约定或者法律规定履行工程保修义务。</a:t>
            </a:r>
            <a:endParaRPr lang="zh-CN" altLang="en-US" dirty="0"/>
          </a:p>
        </p:txBody>
      </p:sp>
    </p:spTree>
    <p:extLst>
      <p:ext uri="{BB962C8B-B14F-4D97-AF65-F5344CB8AC3E}">
        <p14:creationId xmlns:p14="http://schemas.microsoft.com/office/powerpoint/2010/main" xmlns="" val="907908123"/>
      </p:ext>
    </p:extLst>
  </p:cSld>
  <p:clrMapOvr>
    <a:masterClrMapping/>
  </p:clrMapOvr>
  <mc:AlternateContent xmlns:mc="http://schemas.openxmlformats.org/markup-compatibility/2006">
    <mc:Choice xmlns:p14="http://schemas.microsoft.com/office/powerpoint/2010/main" xmlns=""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07654"/>
            <a:ext cx="2448272" cy="20182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410451" y="1930936"/>
            <a:ext cx="1553630" cy="1569660"/>
          </a:xfrm>
          <a:prstGeom prst="rect">
            <a:avLst/>
          </a:prstGeom>
          <a:noFill/>
        </p:spPr>
        <p:txBody>
          <a:bodyPr wrap="none" rtlCol="0">
            <a:spAutoFit/>
          </a:bodyPr>
          <a:lstStyle/>
          <a:p>
            <a:r>
              <a:rPr lang="en-US" altLang="zh-CN" sz="9600" dirty="0">
                <a:solidFill>
                  <a:schemeClr val="bg1"/>
                </a:solidFill>
                <a:cs typeface="+mn-ea"/>
                <a:sym typeface="+mn-lt"/>
              </a:rPr>
              <a:t>05</a:t>
            </a:r>
            <a:endParaRPr lang="zh-CN" altLang="en-US" sz="9600" dirty="0">
              <a:solidFill>
                <a:schemeClr val="bg1"/>
              </a:solidFill>
              <a:cs typeface="+mn-ea"/>
              <a:sym typeface="+mn-lt"/>
            </a:endParaRPr>
          </a:p>
        </p:txBody>
      </p:sp>
      <p:sp>
        <p:nvSpPr>
          <p:cNvPr id="5" name="文本框 4"/>
          <p:cNvSpPr txBox="1"/>
          <p:nvPr/>
        </p:nvSpPr>
        <p:spPr>
          <a:xfrm>
            <a:off x="2357422" y="1928808"/>
            <a:ext cx="4286280" cy="1569660"/>
          </a:xfrm>
          <a:prstGeom prst="rect">
            <a:avLst/>
          </a:prstGeom>
          <a:noFill/>
        </p:spPr>
        <p:txBody>
          <a:bodyPr wrap="square" rtlCol="0">
            <a:spAutoFit/>
          </a:bodyPr>
          <a:lstStyle/>
          <a:p>
            <a:pPr algn="ctr"/>
            <a:r>
              <a:rPr lang="zh-CN" altLang="en-US" sz="4800" b="1" dirty="0" smtClean="0">
                <a:solidFill>
                  <a:schemeClr val="tx1">
                    <a:lumMod val="75000"/>
                    <a:lumOff val="25000"/>
                  </a:schemeClr>
                </a:solidFill>
                <a:cs typeface="+mn-ea"/>
                <a:sym typeface="+mn-lt"/>
              </a:rPr>
              <a:t>规范签证等</a:t>
            </a:r>
            <a:endParaRPr lang="en-US" altLang="zh-CN" sz="4800" b="1" dirty="0" smtClean="0">
              <a:solidFill>
                <a:schemeClr val="tx1">
                  <a:lumMod val="75000"/>
                  <a:lumOff val="25000"/>
                </a:schemeClr>
              </a:solidFill>
              <a:cs typeface="+mn-ea"/>
              <a:sym typeface="+mn-lt"/>
            </a:endParaRPr>
          </a:p>
          <a:p>
            <a:pPr algn="ctr"/>
            <a:r>
              <a:rPr lang="zh-CN" altLang="en-US" sz="4800" b="1" dirty="0" smtClean="0">
                <a:solidFill>
                  <a:schemeClr val="tx1">
                    <a:lumMod val="75000"/>
                    <a:lumOff val="25000"/>
                  </a:schemeClr>
                </a:solidFill>
                <a:cs typeface="+mn-ea"/>
                <a:sym typeface="+mn-lt"/>
              </a:rPr>
              <a:t>手续</a:t>
            </a:r>
            <a:endParaRPr lang="en-US" altLang="zh-CN" sz="4800" b="1" dirty="0" smtClean="0">
              <a:solidFill>
                <a:schemeClr val="tx1">
                  <a:lumMod val="75000"/>
                  <a:lumOff val="25000"/>
                </a:schemeClr>
              </a:solidFill>
              <a:cs typeface="+mn-ea"/>
              <a:sym typeface="+mn-lt"/>
            </a:endParaRPr>
          </a:p>
        </p:txBody>
      </p:sp>
      <p:sp>
        <p:nvSpPr>
          <p:cNvPr id="29" name="矩形 28"/>
          <p:cNvSpPr/>
          <p:nvPr/>
        </p:nvSpPr>
        <p:spPr>
          <a:xfrm>
            <a:off x="6731657" y="1707653"/>
            <a:ext cx="2448272" cy="20182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xmlns="" val="1145578432"/>
      </p:ext>
    </p:extLst>
  </p:cSld>
  <p:clrMapOvr>
    <a:masterClrMapping/>
  </p:clrMapOvr>
  <mc:AlternateContent xmlns:mc="http://schemas.openxmlformats.org/markup-compatibility/2006">
    <mc:Choice xmlns:p14="http://schemas.microsoft.com/office/powerpoint/2010/main" xmlns=""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 calcmode="lin" valueType="num">
                                      <p:cBhvr>
                                        <p:cTn id="1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down)">
                                      <p:cBhvr>
                                        <p:cTn id="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a:spLocks/>
          </p:cNvSpPr>
          <p:nvPr/>
        </p:nvSpPr>
        <p:spPr>
          <a:xfrm>
            <a:off x="611560" y="429469"/>
            <a:ext cx="2256285" cy="49678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800" b="1" dirty="0" smtClean="0">
                <a:solidFill>
                  <a:schemeClr val="accent1"/>
                </a:solidFill>
                <a:cs typeface="+mn-ea"/>
                <a:sym typeface="+mn-lt"/>
              </a:rPr>
              <a:t>内容大纲</a:t>
            </a:r>
            <a:endParaRPr lang="en-GB" sz="1800" b="1" dirty="0">
              <a:solidFill>
                <a:schemeClr val="accent1"/>
              </a:solidFill>
              <a:cs typeface="+mn-ea"/>
              <a:sym typeface="+mn-lt"/>
            </a:endParaRPr>
          </a:p>
        </p:txBody>
      </p:sp>
      <p:cxnSp>
        <p:nvCxnSpPr>
          <p:cNvPr id="43" name="直接连接符 42"/>
          <p:cNvCxnSpPr/>
          <p:nvPr/>
        </p:nvCxnSpPr>
        <p:spPr>
          <a:xfrm>
            <a:off x="738572" y="1059582"/>
            <a:ext cx="764985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857224" y="1214429"/>
            <a:ext cx="857256" cy="1008172"/>
            <a:chOff x="2215144" y="982844"/>
            <a:chExt cx="1244730" cy="1788947"/>
          </a:xfrm>
        </p:grpSpPr>
        <p:sp>
          <p:nvSpPr>
            <p:cNvPr id="46" name="平行四边形 45"/>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47" name="文本框 9"/>
            <p:cNvSpPr txBox="1"/>
            <p:nvPr/>
          </p:nvSpPr>
          <p:spPr>
            <a:xfrm>
              <a:off x="2393076" y="1078779"/>
              <a:ext cx="1066798" cy="1693012"/>
            </a:xfrm>
            <a:prstGeom prst="rect">
              <a:avLst/>
            </a:prstGeom>
            <a:noFill/>
          </p:spPr>
          <p:txBody>
            <a:bodyPr wrap="square" rtlCol="0">
              <a:spAutoFit/>
            </a:bodyPr>
            <a:lstStyle/>
            <a:p>
              <a:r>
                <a:rPr lang="en-US" altLang="zh-CN" sz="2800" dirty="0" smtClean="0">
                  <a:solidFill>
                    <a:schemeClr val="bg1"/>
                  </a:solidFill>
                  <a:cs typeface="+mn-ea"/>
                  <a:sym typeface="+mn-lt"/>
                </a:rPr>
                <a:t>01</a:t>
              </a:r>
              <a:endParaRPr lang="zh-CN" altLang="en-US" sz="2800" dirty="0" smtClean="0">
                <a:solidFill>
                  <a:schemeClr val="bg1"/>
                </a:solidFill>
                <a:cs typeface="+mn-ea"/>
                <a:sym typeface="+mn-lt"/>
              </a:endParaRPr>
            </a:p>
            <a:p>
              <a:r>
                <a:rPr lang="en-US" altLang="zh-CN" sz="2800" dirty="0" smtClean="0">
                  <a:solidFill>
                    <a:schemeClr val="bg1"/>
                  </a:solidFill>
                  <a:cs typeface="+mn-ea"/>
                  <a:sym typeface="+mn-lt"/>
                </a:rPr>
                <a:t>01</a:t>
              </a:r>
              <a:endParaRPr lang="zh-CN" altLang="en-US" sz="2800" dirty="0">
                <a:solidFill>
                  <a:schemeClr val="bg1"/>
                </a:solidFill>
                <a:cs typeface="+mn-ea"/>
                <a:sym typeface="+mn-lt"/>
              </a:endParaRPr>
            </a:p>
          </p:txBody>
        </p:sp>
      </p:grpSp>
      <p:grpSp>
        <p:nvGrpSpPr>
          <p:cNvPr id="48" name="组合 47"/>
          <p:cNvGrpSpPr/>
          <p:nvPr/>
        </p:nvGrpSpPr>
        <p:grpSpPr>
          <a:xfrm>
            <a:off x="571472" y="1851670"/>
            <a:ext cx="857256" cy="523220"/>
            <a:chOff x="2215144" y="1952311"/>
            <a:chExt cx="1244730" cy="959257"/>
          </a:xfrm>
        </p:grpSpPr>
        <p:sp>
          <p:nvSpPr>
            <p:cNvPr id="49" name="平行四边形 48"/>
            <p:cNvSpPr/>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50" name="文本框 10"/>
            <p:cNvSpPr txBox="1"/>
            <p:nvPr/>
          </p:nvSpPr>
          <p:spPr>
            <a:xfrm>
              <a:off x="2393075" y="1952311"/>
              <a:ext cx="1066799" cy="959257"/>
            </a:xfrm>
            <a:prstGeom prst="rect">
              <a:avLst/>
            </a:prstGeom>
            <a:noFill/>
          </p:spPr>
          <p:txBody>
            <a:bodyPr wrap="square" rtlCol="0">
              <a:spAutoFit/>
            </a:bodyPr>
            <a:lstStyle/>
            <a:p>
              <a:r>
                <a:rPr lang="en-US" altLang="zh-CN" sz="2800" dirty="0">
                  <a:solidFill>
                    <a:schemeClr val="bg1"/>
                  </a:solidFill>
                  <a:cs typeface="+mn-ea"/>
                  <a:sym typeface="+mn-lt"/>
                </a:rPr>
                <a:t>02</a:t>
              </a:r>
              <a:endParaRPr lang="zh-CN" altLang="en-US" sz="2800" dirty="0">
                <a:solidFill>
                  <a:schemeClr val="bg1"/>
                </a:solidFill>
                <a:cs typeface="+mn-ea"/>
                <a:sym typeface="+mn-lt"/>
              </a:endParaRPr>
            </a:p>
          </p:txBody>
        </p:sp>
      </p:grpSp>
      <p:grpSp>
        <p:nvGrpSpPr>
          <p:cNvPr id="51" name="组合 50"/>
          <p:cNvGrpSpPr/>
          <p:nvPr/>
        </p:nvGrpSpPr>
        <p:grpSpPr>
          <a:xfrm>
            <a:off x="285720" y="2499742"/>
            <a:ext cx="928694" cy="523220"/>
            <a:chOff x="2215144" y="3018134"/>
            <a:chExt cx="1244730" cy="959255"/>
          </a:xfrm>
        </p:grpSpPr>
        <p:sp>
          <p:nvSpPr>
            <p:cNvPr id="52" name="平行四边形 51"/>
            <p:cNvSpPr/>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53" name="文本框 11"/>
            <p:cNvSpPr txBox="1"/>
            <p:nvPr/>
          </p:nvSpPr>
          <p:spPr>
            <a:xfrm>
              <a:off x="2393075" y="3018134"/>
              <a:ext cx="1066799" cy="959255"/>
            </a:xfrm>
            <a:prstGeom prst="rect">
              <a:avLst/>
            </a:prstGeom>
            <a:noFill/>
          </p:spPr>
          <p:txBody>
            <a:bodyPr wrap="square" rtlCol="0">
              <a:spAutoFit/>
            </a:bodyPr>
            <a:lstStyle/>
            <a:p>
              <a:r>
                <a:rPr lang="en-US" altLang="zh-CN" sz="2800" dirty="0">
                  <a:solidFill>
                    <a:schemeClr val="bg1"/>
                  </a:solidFill>
                  <a:cs typeface="+mn-ea"/>
                  <a:sym typeface="+mn-lt"/>
                </a:rPr>
                <a:t>03</a:t>
              </a:r>
              <a:endParaRPr lang="zh-CN" altLang="en-US" sz="2800" dirty="0">
                <a:solidFill>
                  <a:schemeClr val="bg1"/>
                </a:solidFill>
                <a:cs typeface="+mn-ea"/>
                <a:sym typeface="+mn-lt"/>
              </a:endParaRPr>
            </a:p>
          </p:txBody>
        </p:sp>
      </p:grpSp>
      <p:grpSp>
        <p:nvGrpSpPr>
          <p:cNvPr id="54" name="组合 53"/>
          <p:cNvGrpSpPr/>
          <p:nvPr/>
        </p:nvGrpSpPr>
        <p:grpSpPr>
          <a:xfrm>
            <a:off x="-1" y="3182233"/>
            <a:ext cx="857225" cy="523220"/>
            <a:chOff x="2215144" y="4047039"/>
            <a:chExt cx="1244730" cy="959256"/>
          </a:xfrm>
        </p:grpSpPr>
        <p:sp>
          <p:nvSpPr>
            <p:cNvPr id="55" name="平行四边形 54"/>
            <p:cNvSpPr/>
            <p:nvPr/>
          </p:nvSpPr>
          <p:spPr>
            <a:xfrm>
              <a:off x="2215144" y="4135857"/>
              <a:ext cx="1244730"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56" name="文本框 12"/>
            <p:cNvSpPr txBox="1"/>
            <p:nvPr/>
          </p:nvSpPr>
          <p:spPr>
            <a:xfrm>
              <a:off x="2393075" y="4047039"/>
              <a:ext cx="875296" cy="959256"/>
            </a:xfrm>
            <a:prstGeom prst="rect">
              <a:avLst/>
            </a:prstGeom>
            <a:noFill/>
          </p:spPr>
          <p:txBody>
            <a:bodyPr wrap="square" rtlCol="0">
              <a:spAutoFit/>
            </a:bodyPr>
            <a:lstStyle/>
            <a:p>
              <a:r>
                <a:rPr lang="en-US" altLang="zh-CN" sz="2800" dirty="0">
                  <a:solidFill>
                    <a:schemeClr val="bg1"/>
                  </a:solidFill>
                  <a:cs typeface="+mn-ea"/>
                  <a:sym typeface="+mn-lt"/>
                </a:rPr>
                <a:t>04</a:t>
              </a:r>
              <a:endParaRPr lang="zh-CN" altLang="en-US" sz="2800" dirty="0">
                <a:solidFill>
                  <a:schemeClr val="bg1"/>
                </a:solidFill>
                <a:cs typeface="+mn-ea"/>
                <a:sym typeface="+mn-lt"/>
              </a:endParaRPr>
            </a:p>
          </p:txBody>
        </p:sp>
      </p:grpSp>
      <p:grpSp>
        <p:nvGrpSpPr>
          <p:cNvPr id="57" name="组合 56"/>
          <p:cNvGrpSpPr/>
          <p:nvPr/>
        </p:nvGrpSpPr>
        <p:grpSpPr>
          <a:xfrm>
            <a:off x="3786183" y="3286130"/>
            <a:ext cx="1000132" cy="523220"/>
            <a:chOff x="4244391" y="4173365"/>
            <a:chExt cx="1420473" cy="959259"/>
          </a:xfrm>
        </p:grpSpPr>
        <p:sp>
          <p:nvSpPr>
            <p:cNvPr id="58" name="平行四边形 57"/>
            <p:cNvSpPr/>
            <p:nvPr/>
          </p:nvSpPr>
          <p:spPr>
            <a:xfrm>
              <a:off x="4345853" y="4173365"/>
              <a:ext cx="1319011"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cs typeface="+mn-ea"/>
                <a:sym typeface="+mn-lt"/>
              </a:endParaRPr>
            </a:p>
          </p:txBody>
        </p:sp>
        <p:sp>
          <p:nvSpPr>
            <p:cNvPr id="59" name="文本框 13"/>
            <p:cNvSpPr txBox="1"/>
            <p:nvPr/>
          </p:nvSpPr>
          <p:spPr>
            <a:xfrm>
              <a:off x="4244391" y="4173365"/>
              <a:ext cx="1319011" cy="959259"/>
            </a:xfrm>
            <a:prstGeom prst="rect">
              <a:avLst/>
            </a:prstGeom>
            <a:noFill/>
          </p:spPr>
          <p:txBody>
            <a:bodyPr wrap="square" rtlCol="0">
              <a:spAutoFit/>
            </a:bodyPr>
            <a:lstStyle/>
            <a:p>
              <a:r>
                <a:rPr lang="en-US" altLang="zh-CN" sz="2800" dirty="0" smtClean="0">
                  <a:solidFill>
                    <a:schemeClr val="bg1"/>
                  </a:solidFill>
                  <a:cs typeface="+mn-ea"/>
                  <a:sym typeface="+mn-lt"/>
                </a:rPr>
                <a:t>  07</a:t>
              </a:r>
              <a:endParaRPr lang="zh-CN" altLang="en-US" sz="2800" dirty="0">
                <a:solidFill>
                  <a:schemeClr val="bg1"/>
                </a:solidFill>
                <a:cs typeface="+mn-ea"/>
                <a:sym typeface="+mn-lt"/>
              </a:endParaRPr>
            </a:p>
          </p:txBody>
        </p:sp>
      </p:grpSp>
      <p:grpSp>
        <p:nvGrpSpPr>
          <p:cNvPr id="60" name="组合 59"/>
          <p:cNvGrpSpPr/>
          <p:nvPr/>
        </p:nvGrpSpPr>
        <p:grpSpPr>
          <a:xfrm>
            <a:off x="1643042" y="1216909"/>
            <a:ext cx="3000396" cy="459690"/>
            <a:chOff x="4315150" y="953426"/>
            <a:chExt cx="3857250" cy="540057"/>
          </a:xfrm>
        </p:grpSpPr>
        <p:sp>
          <p:nvSpPr>
            <p:cNvPr id="61" name="矩形 60"/>
            <p:cNvSpPr/>
            <p:nvPr/>
          </p:nvSpPr>
          <p:spPr>
            <a:xfrm>
              <a:off x="4841196" y="1036090"/>
              <a:ext cx="2827147" cy="442941"/>
            </a:xfrm>
            <a:prstGeom prst="rect">
              <a:avLst/>
            </a:prstGeom>
            <a:ln w="15875">
              <a:noFill/>
            </a:ln>
          </p:spPr>
          <p:txBody>
            <a:bodyPr wrap="square" lIns="68580" tIns="34290" rIns="68580" bIns="34290">
              <a:spAutoFit/>
            </a:bodyPr>
            <a:lstStyle/>
            <a:p>
              <a:r>
                <a:rPr lang="zh-CN" altLang="en-US" sz="2000" b="1" dirty="0" smtClean="0">
                  <a:solidFill>
                    <a:schemeClr val="tx1">
                      <a:lumMod val="75000"/>
                      <a:lumOff val="25000"/>
                    </a:schemeClr>
                  </a:solidFill>
                  <a:cs typeface="+mn-ea"/>
                  <a:sym typeface="+mn-lt"/>
                </a:rPr>
                <a:t>依法签订施工合同</a:t>
              </a:r>
              <a:endParaRPr lang="zh-CN" altLang="en-US" sz="2000" b="1" dirty="0">
                <a:solidFill>
                  <a:schemeClr val="tx1">
                    <a:lumMod val="75000"/>
                    <a:lumOff val="25000"/>
                  </a:schemeClr>
                </a:solidFill>
                <a:cs typeface="+mn-ea"/>
                <a:sym typeface="+mn-lt"/>
              </a:endParaRP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b="1">
                <a:solidFill>
                  <a:schemeClr val="tx1">
                    <a:lumMod val="75000"/>
                    <a:lumOff val="25000"/>
                  </a:schemeClr>
                </a:solidFill>
                <a:cs typeface="+mn-ea"/>
                <a:sym typeface="+mn-lt"/>
              </a:endParaRPr>
            </a:p>
          </p:txBody>
        </p:sp>
      </p:grpSp>
      <p:grpSp>
        <p:nvGrpSpPr>
          <p:cNvPr id="63" name="组合 62"/>
          <p:cNvGrpSpPr/>
          <p:nvPr/>
        </p:nvGrpSpPr>
        <p:grpSpPr>
          <a:xfrm>
            <a:off x="1357290" y="1879520"/>
            <a:ext cx="3000396" cy="459690"/>
            <a:chOff x="4315150" y="1647579"/>
            <a:chExt cx="3857250" cy="540057"/>
          </a:xfrm>
        </p:grpSpPr>
        <p:sp>
          <p:nvSpPr>
            <p:cNvPr id="64" name="矩形 63"/>
            <p:cNvSpPr/>
            <p:nvPr/>
          </p:nvSpPr>
          <p:spPr>
            <a:xfrm>
              <a:off x="4841196" y="1730243"/>
              <a:ext cx="2827147" cy="442941"/>
            </a:xfrm>
            <a:prstGeom prst="rect">
              <a:avLst/>
            </a:prstGeom>
            <a:ln w="15875">
              <a:noFill/>
            </a:ln>
          </p:spPr>
          <p:txBody>
            <a:bodyPr wrap="square" lIns="68580" tIns="34290" rIns="68580" bIns="34290">
              <a:spAutoFit/>
            </a:bodyPr>
            <a:lstStyle/>
            <a:p>
              <a:r>
                <a:rPr lang="zh-CN" altLang="en-US" sz="2000" b="1" dirty="0" smtClean="0">
                  <a:solidFill>
                    <a:schemeClr val="tx1">
                      <a:lumMod val="75000"/>
                      <a:lumOff val="25000"/>
                    </a:schemeClr>
                  </a:solidFill>
                  <a:cs typeface="+mn-ea"/>
                  <a:sym typeface="+mn-lt"/>
                </a:rPr>
                <a:t>抓好项目部管理</a:t>
              </a:r>
              <a:endParaRPr lang="zh-CN" altLang="en-US" sz="2000" b="1" dirty="0">
                <a:solidFill>
                  <a:schemeClr val="tx1">
                    <a:lumMod val="75000"/>
                    <a:lumOff val="25000"/>
                  </a:schemeClr>
                </a:solidFill>
                <a:cs typeface="+mn-ea"/>
                <a:sym typeface="+mn-lt"/>
              </a:endParaRPr>
            </a:p>
          </p:txBody>
        </p:sp>
        <p:sp>
          <p:nvSpPr>
            <p:cNvPr id="65" name="平行四边形 64"/>
            <p:cNvSpPr/>
            <p:nvPr/>
          </p:nvSpPr>
          <p:spPr>
            <a:xfrm>
              <a:off x="4315150" y="1647579"/>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b="1">
                <a:solidFill>
                  <a:schemeClr val="tx1">
                    <a:lumMod val="75000"/>
                    <a:lumOff val="25000"/>
                  </a:schemeClr>
                </a:solidFill>
                <a:cs typeface="+mn-ea"/>
                <a:sym typeface="+mn-lt"/>
              </a:endParaRPr>
            </a:p>
          </p:txBody>
        </p:sp>
      </p:grpSp>
      <p:grpSp>
        <p:nvGrpSpPr>
          <p:cNvPr id="66" name="组合 65"/>
          <p:cNvGrpSpPr/>
          <p:nvPr/>
        </p:nvGrpSpPr>
        <p:grpSpPr>
          <a:xfrm>
            <a:off x="1071538" y="2519896"/>
            <a:ext cx="3000396" cy="459690"/>
            <a:chOff x="4315150" y="2341731"/>
            <a:chExt cx="3857250" cy="540057"/>
          </a:xfrm>
        </p:grpSpPr>
        <p:sp>
          <p:nvSpPr>
            <p:cNvPr id="67" name="矩形 66"/>
            <p:cNvSpPr/>
            <p:nvPr/>
          </p:nvSpPr>
          <p:spPr>
            <a:xfrm>
              <a:off x="4841197" y="2424394"/>
              <a:ext cx="2827146" cy="442941"/>
            </a:xfrm>
            <a:prstGeom prst="rect">
              <a:avLst/>
            </a:prstGeom>
            <a:ln w="15875">
              <a:noFill/>
            </a:ln>
          </p:spPr>
          <p:txBody>
            <a:bodyPr wrap="square" lIns="68580" tIns="34290" rIns="68580" bIns="34290">
              <a:spAutoFit/>
            </a:bodyPr>
            <a:lstStyle/>
            <a:p>
              <a:r>
                <a:rPr lang="zh-CN" altLang="en-US" sz="2000" b="1" dirty="0" smtClean="0">
                  <a:solidFill>
                    <a:schemeClr val="tx1">
                      <a:lumMod val="75000"/>
                      <a:lumOff val="25000"/>
                    </a:schemeClr>
                  </a:solidFill>
                  <a:cs typeface="+mn-ea"/>
                  <a:sym typeface="+mn-lt"/>
                </a:rPr>
                <a:t>注重施工安全</a:t>
              </a:r>
              <a:endParaRPr lang="zh-CN" altLang="en-US" sz="2000" b="1" dirty="0">
                <a:solidFill>
                  <a:schemeClr val="tx1">
                    <a:lumMod val="75000"/>
                    <a:lumOff val="25000"/>
                  </a:schemeClr>
                </a:solidFill>
                <a:cs typeface="+mn-ea"/>
                <a:sym typeface="+mn-lt"/>
              </a:endParaRPr>
            </a:p>
          </p:txBody>
        </p:sp>
        <p:sp>
          <p:nvSpPr>
            <p:cNvPr id="68" name="平行四边形 67"/>
            <p:cNvSpPr/>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b="1">
                <a:solidFill>
                  <a:schemeClr val="tx1">
                    <a:lumMod val="75000"/>
                    <a:lumOff val="25000"/>
                  </a:schemeClr>
                </a:solidFill>
                <a:cs typeface="+mn-ea"/>
                <a:sym typeface="+mn-lt"/>
              </a:endParaRPr>
            </a:p>
          </p:txBody>
        </p:sp>
      </p:grpSp>
      <p:grpSp>
        <p:nvGrpSpPr>
          <p:cNvPr id="69" name="组合 68"/>
          <p:cNvGrpSpPr/>
          <p:nvPr/>
        </p:nvGrpSpPr>
        <p:grpSpPr>
          <a:xfrm>
            <a:off x="857224" y="3214692"/>
            <a:ext cx="2928958" cy="500066"/>
            <a:chOff x="4315150" y="3035884"/>
            <a:chExt cx="3857250" cy="540057"/>
          </a:xfrm>
        </p:grpSpPr>
        <p:sp>
          <p:nvSpPr>
            <p:cNvPr id="70" name="矩形 69"/>
            <p:cNvSpPr/>
            <p:nvPr/>
          </p:nvSpPr>
          <p:spPr>
            <a:xfrm>
              <a:off x="4841196" y="3118547"/>
              <a:ext cx="3143045" cy="407177"/>
            </a:xfrm>
            <a:prstGeom prst="rect">
              <a:avLst/>
            </a:prstGeom>
            <a:ln w="15875">
              <a:noFill/>
            </a:ln>
          </p:spPr>
          <p:txBody>
            <a:bodyPr wrap="square" lIns="68580" tIns="34290" rIns="68580" bIns="34290">
              <a:spAutoFit/>
            </a:bodyPr>
            <a:lstStyle/>
            <a:p>
              <a:r>
                <a:rPr lang="zh-CN" altLang="en-US" sz="2000" b="1" dirty="0" smtClean="0">
                  <a:solidFill>
                    <a:schemeClr val="tx1">
                      <a:lumMod val="75000"/>
                      <a:lumOff val="25000"/>
                    </a:schemeClr>
                  </a:solidFill>
                  <a:cs typeface="+mn-ea"/>
                  <a:sym typeface="+mn-lt"/>
                </a:rPr>
                <a:t>切实保证工程质量</a:t>
              </a:r>
              <a:endParaRPr lang="zh-CN" altLang="en-US" sz="2000" b="1" dirty="0">
                <a:solidFill>
                  <a:schemeClr val="tx1">
                    <a:lumMod val="75000"/>
                    <a:lumOff val="25000"/>
                  </a:schemeClr>
                </a:solidFill>
                <a:cs typeface="+mn-ea"/>
                <a:sym typeface="+mn-lt"/>
              </a:endParaRPr>
            </a:p>
          </p:txBody>
        </p:sp>
        <p:sp>
          <p:nvSpPr>
            <p:cNvPr id="71" name="平行四边形 70"/>
            <p:cNvSpPr/>
            <p:nvPr/>
          </p:nvSpPr>
          <p:spPr>
            <a:xfrm>
              <a:off x="4315150" y="3035884"/>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b="1">
                <a:solidFill>
                  <a:schemeClr val="tx1">
                    <a:lumMod val="75000"/>
                    <a:lumOff val="25000"/>
                  </a:schemeClr>
                </a:solidFill>
                <a:cs typeface="+mn-ea"/>
                <a:sym typeface="+mn-lt"/>
              </a:endParaRPr>
            </a:p>
          </p:txBody>
        </p:sp>
      </p:grpSp>
      <p:grpSp>
        <p:nvGrpSpPr>
          <p:cNvPr id="72" name="组合 71"/>
          <p:cNvGrpSpPr/>
          <p:nvPr/>
        </p:nvGrpSpPr>
        <p:grpSpPr>
          <a:xfrm>
            <a:off x="5500694" y="1357304"/>
            <a:ext cx="3286148" cy="1000132"/>
            <a:chOff x="4315150" y="3142546"/>
            <a:chExt cx="3857250" cy="1127549"/>
          </a:xfrm>
        </p:grpSpPr>
        <p:sp>
          <p:nvSpPr>
            <p:cNvPr id="73" name="矩形 72"/>
            <p:cNvSpPr/>
            <p:nvPr/>
          </p:nvSpPr>
          <p:spPr>
            <a:xfrm>
              <a:off x="4893330" y="3142546"/>
              <a:ext cx="2827146" cy="540984"/>
            </a:xfrm>
            <a:prstGeom prst="rect">
              <a:avLst/>
            </a:prstGeom>
            <a:ln w="15875">
              <a:noFill/>
            </a:ln>
          </p:spPr>
          <p:txBody>
            <a:bodyPr wrap="square" lIns="68580" tIns="34290" rIns="68580" bIns="34290">
              <a:spAutoFit/>
            </a:bodyPr>
            <a:lstStyle/>
            <a:p>
              <a:endParaRPr lang="zh-CN" altLang="en-US" sz="2000" b="1" dirty="0">
                <a:solidFill>
                  <a:schemeClr val="tx1">
                    <a:lumMod val="75000"/>
                    <a:lumOff val="25000"/>
                  </a:schemeClr>
                </a:solidFill>
                <a:cs typeface="+mn-ea"/>
                <a:sym typeface="+mn-lt"/>
              </a:endParaRPr>
            </a:p>
          </p:txBody>
        </p:sp>
        <p:sp>
          <p:nvSpPr>
            <p:cNvPr id="74" name="平行四边形 73"/>
            <p:cNvSpPr/>
            <p:nvPr/>
          </p:nvSpPr>
          <p:spPr>
            <a:xfrm>
              <a:off x="4315150" y="3786860"/>
              <a:ext cx="3857250" cy="483235"/>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b="1">
                <a:solidFill>
                  <a:schemeClr val="tx1">
                    <a:lumMod val="75000"/>
                    <a:lumOff val="25000"/>
                  </a:schemeClr>
                </a:solidFill>
                <a:cs typeface="+mn-ea"/>
                <a:sym typeface="+mn-lt"/>
              </a:endParaRPr>
            </a:p>
          </p:txBody>
        </p:sp>
      </p:grpSp>
      <p:grpSp>
        <p:nvGrpSpPr>
          <p:cNvPr id="80" name="组合 79"/>
          <p:cNvGrpSpPr/>
          <p:nvPr/>
        </p:nvGrpSpPr>
        <p:grpSpPr>
          <a:xfrm>
            <a:off x="3500430" y="4000510"/>
            <a:ext cx="884486" cy="523220"/>
            <a:chOff x="2215144" y="5107938"/>
            <a:chExt cx="1231128" cy="959259"/>
          </a:xfrm>
        </p:grpSpPr>
        <p:sp>
          <p:nvSpPr>
            <p:cNvPr id="81" name="平行四边形 80"/>
            <p:cNvSpPr/>
            <p:nvPr/>
          </p:nvSpPr>
          <p:spPr>
            <a:xfrm>
              <a:off x="2215144" y="5186859"/>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82" name="文本框 13"/>
            <p:cNvSpPr txBox="1"/>
            <p:nvPr/>
          </p:nvSpPr>
          <p:spPr>
            <a:xfrm>
              <a:off x="2379473" y="5107938"/>
              <a:ext cx="1066799" cy="959259"/>
            </a:xfrm>
            <a:prstGeom prst="rect">
              <a:avLst/>
            </a:prstGeom>
            <a:noFill/>
          </p:spPr>
          <p:txBody>
            <a:bodyPr wrap="square" rtlCol="0">
              <a:spAutoFit/>
            </a:bodyPr>
            <a:lstStyle/>
            <a:p>
              <a:r>
                <a:rPr lang="en-US" altLang="zh-CN" sz="2800" dirty="0" smtClean="0">
                  <a:solidFill>
                    <a:schemeClr val="bg1"/>
                  </a:solidFill>
                  <a:cs typeface="+mn-ea"/>
                  <a:sym typeface="+mn-lt"/>
                </a:rPr>
                <a:t>08</a:t>
              </a:r>
              <a:endParaRPr lang="zh-CN" altLang="en-US" sz="2800" dirty="0">
                <a:solidFill>
                  <a:schemeClr val="bg1"/>
                </a:solidFill>
                <a:cs typeface="+mn-ea"/>
                <a:sym typeface="+mn-lt"/>
              </a:endParaRPr>
            </a:p>
          </p:txBody>
        </p:sp>
      </p:grpSp>
      <p:grpSp>
        <p:nvGrpSpPr>
          <p:cNvPr id="83" name="组合 82"/>
          <p:cNvGrpSpPr/>
          <p:nvPr/>
        </p:nvGrpSpPr>
        <p:grpSpPr>
          <a:xfrm>
            <a:off x="5214942" y="2571750"/>
            <a:ext cx="3357586" cy="459691"/>
            <a:chOff x="4315150" y="3730038"/>
            <a:chExt cx="3869643" cy="540057"/>
          </a:xfrm>
        </p:grpSpPr>
        <p:sp>
          <p:nvSpPr>
            <p:cNvPr id="84" name="矩形 83"/>
            <p:cNvSpPr/>
            <p:nvPr/>
          </p:nvSpPr>
          <p:spPr>
            <a:xfrm>
              <a:off x="4841197" y="3812695"/>
              <a:ext cx="3343596" cy="442940"/>
            </a:xfrm>
            <a:prstGeom prst="rect">
              <a:avLst/>
            </a:prstGeom>
            <a:ln w="15875">
              <a:noFill/>
            </a:ln>
          </p:spPr>
          <p:txBody>
            <a:bodyPr wrap="square" lIns="68580" tIns="34290" rIns="68580" bIns="34290">
              <a:spAutoFit/>
            </a:bodyPr>
            <a:lstStyle/>
            <a:p>
              <a:r>
                <a:rPr lang="zh-CN" altLang="en-US" sz="2000" b="1" dirty="0" smtClean="0">
                  <a:solidFill>
                    <a:schemeClr val="tx1">
                      <a:lumMod val="75000"/>
                      <a:lumOff val="25000"/>
                    </a:schemeClr>
                  </a:solidFill>
                  <a:cs typeface="+mn-ea"/>
                  <a:sym typeface="+mn-lt"/>
                </a:rPr>
                <a:t>完善竣工验收手续</a:t>
              </a:r>
              <a:endParaRPr lang="zh-CN" altLang="en-US" sz="2000" b="1" dirty="0">
                <a:solidFill>
                  <a:schemeClr val="tx1">
                    <a:lumMod val="75000"/>
                    <a:lumOff val="25000"/>
                  </a:schemeClr>
                </a:solidFill>
                <a:cs typeface="+mn-ea"/>
                <a:sym typeface="+mn-lt"/>
              </a:endParaRPr>
            </a:p>
          </p:txBody>
        </p:sp>
        <p:sp>
          <p:nvSpPr>
            <p:cNvPr id="85" name="平行四边形 84"/>
            <p:cNvSpPr/>
            <p:nvPr/>
          </p:nvSpPr>
          <p:spPr>
            <a:xfrm>
              <a:off x="4315150" y="3730038"/>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b="1">
                <a:solidFill>
                  <a:schemeClr val="tx1">
                    <a:lumMod val="75000"/>
                    <a:lumOff val="25000"/>
                  </a:schemeClr>
                </a:solidFill>
                <a:cs typeface="+mn-ea"/>
                <a:sym typeface="+mn-lt"/>
              </a:endParaRPr>
            </a:p>
          </p:txBody>
        </p:sp>
      </p:grpSp>
      <p:sp>
        <p:nvSpPr>
          <p:cNvPr id="75" name="矩形 74"/>
          <p:cNvSpPr/>
          <p:nvPr/>
        </p:nvSpPr>
        <p:spPr>
          <a:xfrm>
            <a:off x="5357818" y="2643188"/>
            <a:ext cx="500066" cy="523220"/>
          </a:xfrm>
          <a:prstGeom prst="rect">
            <a:avLst/>
          </a:prstGeom>
        </p:spPr>
        <p:txBody>
          <a:bodyPr wrap="square">
            <a:spAutoFit/>
          </a:bodyPr>
          <a:lstStyle/>
          <a:p>
            <a:pPr lvl="0"/>
            <a:r>
              <a:rPr lang="en-US" altLang="zh-CN" sz="2800" dirty="0" smtClean="0">
                <a:solidFill>
                  <a:prstClr val="white"/>
                </a:solidFill>
                <a:cs typeface="+mn-ea"/>
                <a:sym typeface="+mn-lt"/>
              </a:rPr>
              <a:t>5</a:t>
            </a:r>
            <a:endParaRPr lang="zh-CN" altLang="en-US" sz="2800" dirty="0">
              <a:solidFill>
                <a:prstClr val="white"/>
              </a:solidFill>
              <a:cs typeface="+mn-ea"/>
              <a:sym typeface="+mn-lt"/>
            </a:endParaRPr>
          </a:p>
        </p:txBody>
      </p:sp>
      <p:grpSp>
        <p:nvGrpSpPr>
          <p:cNvPr id="76" name="组合 75"/>
          <p:cNvGrpSpPr/>
          <p:nvPr/>
        </p:nvGrpSpPr>
        <p:grpSpPr>
          <a:xfrm>
            <a:off x="4929190" y="3357568"/>
            <a:ext cx="3357586" cy="459690"/>
            <a:chOff x="4315150" y="3730038"/>
            <a:chExt cx="3857250" cy="540057"/>
          </a:xfrm>
        </p:grpSpPr>
        <p:sp>
          <p:nvSpPr>
            <p:cNvPr id="77" name="矩形 76"/>
            <p:cNvSpPr/>
            <p:nvPr/>
          </p:nvSpPr>
          <p:spPr>
            <a:xfrm>
              <a:off x="4841197" y="3812700"/>
              <a:ext cx="2827146" cy="442941"/>
            </a:xfrm>
            <a:prstGeom prst="rect">
              <a:avLst/>
            </a:prstGeom>
            <a:ln w="15875">
              <a:noFill/>
            </a:ln>
          </p:spPr>
          <p:txBody>
            <a:bodyPr wrap="square" lIns="68580" tIns="34290" rIns="68580" bIns="34290">
              <a:spAutoFit/>
            </a:bodyPr>
            <a:lstStyle/>
            <a:p>
              <a:r>
                <a:rPr lang="zh-CN" altLang="en-US" sz="2000" b="1" dirty="0" smtClean="0">
                  <a:solidFill>
                    <a:schemeClr val="tx1">
                      <a:lumMod val="75000"/>
                      <a:lumOff val="25000"/>
                    </a:schemeClr>
                  </a:solidFill>
                  <a:cs typeface="+mn-ea"/>
                  <a:sym typeface="+mn-lt"/>
                </a:rPr>
                <a:t>依法结算工程款</a:t>
              </a:r>
              <a:endParaRPr lang="zh-CN" altLang="en-US" sz="2000" b="1" dirty="0">
                <a:solidFill>
                  <a:schemeClr val="tx1">
                    <a:lumMod val="75000"/>
                    <a:lumOff val="25000"/>
                  </a:schemeClr>
                </a:solidFill>
                <a:cs typeface="+mn-ea"/>
                <a:sym typeface="+mn-lt"/>
              </a:endParaRPr>
            </a:p>
          </p:txBody>
        </p:sp>
        <p:sp>
          <p:nvSpPr>
            <p:cNvPr id="78" name="平行四边形 77"/>
            <p:cNvSpPr/>
            <p:nvPr/>
          </p:nvSpPr>
          <p:spPr>
            <a:xfrm>
              <a:off x="4315150" y="3730038"/>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b="1">
                <a:solidFill>
                  <a:schemeClr val="tx1">
                    <a:lumMod val="75000"/>
                    <a:lumOff val="25000"/>
                  </a:schemeClr>
                </a:solidFill>
                <a:cs typeface="+mn-ea"/>
                <a:sym typeface="+mn-lt"/>
              </a:endParaRPr>
            </a:p>
          </p:txBody>
        </p:sp>
      </p:grpSp>
      <p:sp>
        <p:nvSpPr>
          <p:cNvPr id="88" name="平行四边形 87"/>
          <p:cNvSpPr/>
          <p:nvPr/>
        </p:nvSpPr>
        <p:spPr>
          <a:xfrm>
            <a:off x="4500562" y="1928808"/>
            <a:ext cx="928694" cy="459688"/>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smtClean="0">
                <a:solidFill>
                  <a:schemeClr val="bg1"/>
                </a:solidFill>
                <a:cs typeface="+mn-ea"/>
                <a:sym typeface="+mn-lt"/>
              </a:rPr>
              <a:t>05</a:t>
            </a:r>
            <a:endParaRPr lang="zh-CN" altLang="en-US" sz="2800" dirty="0">
              <a:solidFill>
                <a:schemeClr val="bg1"/>
              </a:solidFill>
              <a:cs typeface="+mn-ea"/>
              <a:sym typeface="+mn-lt"/>
            </a:endParaRPr>
          </a:p>
        </p:txBody>
      </p:sp>
      <p:sp>
        <p:nvSpPr>
          <p:cNvPr id="90" name="矩形 89"/>
          <p:cNvSpPr/>
          <p:nvPr/>
        </p:nvSpPr>
        <p:spPr>
          <a:xfrm>
            <a:off x="5929322" y="2000246"/>
            <a:ext cx="3357586" cy="400110"/>
          </a:xfrm>
          <a:prstGeom prst="rect">
            <a:avLst/>
          </a:prstGeom>
        </p:spPr>
        <p:txBody>
          <a:bodyPr wrap="square">
            <a:spAutoFit/>
          </a:bodyPr>
          <a:lstStyle/>
          <a:p>
            <a:pPr lvl="0"/>
            <a:r>
              <a:rPr lang="zh-CN" altLang="en-US" sz="2000" b="1" dirty="0" smtClean="0">
                <a:solidFill>
                  <a:prstClr val="black">
                    <a:lumMod val="75000"/>
                    <a:lumOff val="25000"/>
                  </a:prstClr>
                </a:solidFill>
                <a:cs typeface="+mn-ea"/>
                <a:sym typeface="+mn-lt"/>
              </a:rPr>
              <a:t>规范签证等手续</a:t>
            </a:r>
            <a:endParaRPr lang="zh-CN" altLang="en-US" sz="2000" b="1" dirty="0">
              <a:solidFill>
                <a:prstClr val="black">
                  <a:lumMod val="75000"/>
                  <a:lumOff val="25000"/>
                </a:prstClr>
              </a:solidFill>
              <a:cs typeface="+mn-ea"/>
              <a:sym typeface="+mn-lt"/>
            </a:endParaRPr>
          </a:p>
        </p:txBody>
      </p:sp>
      <p:sp>
        <p:nvSpPr>
          <p:cNvPr id="91" name="平行四边形 90"/>
          <p:cNvSpPr/>
          <p:nvPr/>
        </p:nvSpPr>
        <p:spPr>
          <a:xfrm>
            <a:off x="4214810" y="2571750"/>
            <a:ext cx="928694" cy="459688"/>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smtClean="0">
                <a:solidFill>
                  <a:schemeClr val="bg1"/>
                </a:solidFill>
                <a:cs typeface="+mn-ea"/>
                <a:sym typeface="+mn-lt"/>
              </a:rPr>
              <a:t>06</a:t>
            </a:r>
            <a:endParaRPr lang="zh-CN" altLang="en-US" sz="2800" dirty="0">
              <a:solidFill>
                <a:schemeClr val="bg1"/>
              </a:solidFill>
              <a:cs typeface="+mn-ea"/>
              <a:sym typeface="+mn-lt"/>
            </a:endParaRPr>
          </a:p>
        </p:txBody>
      </p:sp>
      <p:sp>
        <p:nvSpPr>
          <p:cNvPr id="93" name="平行四边形 92"/>
          <p:cNvSpPr/>
          <p:nvPr/>
        </p:nvSpPr>
        <p:spPr>
          <a:xfrm>
            <a:off x="4429124" y="4071949"/>
            <a:ext cx="3714776" cy="500065"/>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b="1">
              <a:solidFill>
                <a:schemeClr val="tx1">
                  <a:lumMod val="75000"/>
                  <a:lumOff val="25000"/>
                </a:schemeClr>
              </a:solidFill>
              <a:cs typeface="+mn-ea"/>
              <a:sym typeface="+mn-lt"/>
            </a:endParaRPr>
          </a:p>
        </p:txBody>
      </p:sp>
      <p:sp>
        <p:nvSpPr>
          <p:cNvPr id="117" name="矩形 116"/>
          <p:cNvSpPr/>
          <p:nvPr/>
        </p:nvSpPr>
        <p:spPr>
          <a:xfrm>
            <a:off x="4572000" y="4071948"/>
            <a:ext cx="4161854" cy="400110"/>
          </a:xfrm>
          <a:prstGeom prst="rect">
            <a:avLst/>
          </a:prstGeom>
        </p:spPr>
        <p:txBody>
          <a:bodyPr wrap="square">
            <a:spAutoFit/>
          </a:bodyPr>
          <a:lstStyle/>
          <a:p>
            <a:r>
              <a:rPr lang="zh-CN" altLang="en-US" sz="2000" b="1" dirty="0" smtClean="0">
                <a:solidFill>
                  <a:schemeClr val="tx1">
                    <a:lumMod val="75000"/>
                    <a:lumOff val="25000"/>
                  </a:schemeClr>
                </a:solidFill>
                <a:cs typeface="+mn-ea"/>
                <a:sym typeface="+mn-lt"/>
              </a:rPr>
              <a:t>依法行使工程价款优先受偿权</a:t>
            </a:r>
            <a:endParaRPr lang="zh-CN" altLang="en-US" sz="2000" b="1"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xmlns="" val="4139336563"/>
      </p:ext>
    </p:extLst>
  </p:cSld>
  <p:clrMapOvr>
    <a:masterClrMapping/>
  </p:clrMapOvr>
  <mc:AlternateContent xmlns:mc="http://schemas.openxmlformats.org/markup-compatibility/2006">
    <mc:Choice xmlns:p14="http://schemas.microsoft.com/office/powerpoint/2010/main" xmlns=""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500"/>
                                        <p:tgtEl>
                                          <p:spTgt spid="43"/>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0-#ppt_w/2"/>
                                          </p:val>
                                        </p:tav>
                                        <p:tav tm="100000">
                                          <p:val>
                                            <p:strVal val="#ppt_x"/>
                                          </p:val>
                                        </p:tav>
                                      </p:tavLst>
                                    </p:anim>
                                    <p:anim calcmode="lin" valueType="num">
                                      <p:cBhvr additive="base">
                                        <p:cTn id="16" dur="500" fill="hold"/>
                                        <p:tgtEl>
                                          <p:spTgt spid="4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additive="base">
                                        <p:cTn id="19" dur="500" fill="hold"/>
                                        <p:tgtEl>
                                          <p:spTgt spid="60"/>
                                        </p:tgtEl>
                                        <p:attrNameLst>
                                          <p:attrName>ppt_x</p:attrName>
                                        </p:attrNameLst>
                                      </p:cBhvr>
                                      <p:tavLst>
                                        <p:tav tm="0">
                                          <p:val>
                                            <p:strVal val="1+#ppt_w/2"/>
                                          </p:val>
                                        </p:tav>
                                        <p:tav tm="100000">
                                          <p:val>
                                            <p:strVal val="#ppt_x"/>
                                          </p:val>
                                        </p:tav>
                                      </p:tavLst>
                                    </p:anim>
                                    <p:anim calcmode="lin" valueType="num">
                                      <p:cBhvr additive="base">
                                        <p:cTn id="20" dur="500" fill="hold"/>
                                        <p:tgtEl>
                                          <p:spTgt spid="6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8"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additive="base">
                                        <p:cTn id="24" dur="500" fill="hold"/>
                                        <p:tgtEl>
                                          <p:spTgt spid="48"/>
                                        </p:tgtEl>
                                        <p:attrNameLst>
                                          <p:attrName>ppt_x</p:attrName>
                                        </p:attrNameLst>
                                      </p:cBhvr>
                                      <p:tavLst>
                                        <p:tav tm="0">
                                          <p:val>
                                            <p:strVal val="0-#ppt_w/2"/>
                                          </p:val>
                                        </p:tav>
                                        <p:tav tm="100000">
                                          <p:val>
                                            <p:strVal val="#ppt_x"/>
                                          </p:val>
                                        </p:tav>
                                      </p:tavLst>
                                    </p:anim>
                                    <p:anim calcmode="lin" valueType="num">
                                      <p:cBhvr additive="base">
                                        <p:cTn id="25" dur="500" fill="hold"/>
                                        <p:tgtEl>
                                          <p:spTgt spid="48"/>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63"/>
                                        </p:tgtEl>
                                        <p:attrNameLst>
                                          <p:attrName>style.visibility</p:attrName>
                                        </p:attrNameLst>
                                      </p:cBhvr>
                                      <p:to>
                                        <p:strVal val="visible"/>
                                      </p:to>
                                    </p:set>
                                    <p:anim calcmode="lin" valueType="num">
                                      <p:cBhvr additive="base">
                                        <p:cTn id="28" dur="500" fill="hold"/>
                                        <p:tgtEl>
                                          <p:spTgt spid="63"/>
                                        </p:tgtEl>
                                        <p:attrNameLst>
                                          <p:attrName>ppt_x</p:attrName>
                                        </p:attrNameLst>
                                      </p:cBhvr>
                                      <p:tavLst>
                                        <p:tav tm="0">
                                          <p:val>
                                            <p:strVal val="1+#ppt_w/2"/>
                                          </p:val>
                                        </p:tav>
                                        <p:tav tm="100000">
                                          <p:val>
                                            <p:strVal val="#ppt_x"/>
                                          </p:val>
                                        </p:tav>
                                      </p:tavLst>
                                    </p:anim>
                                    <p:anim calcmode="lin" valueType="num">
                                      <p:cBhvr additive="base">
                                        <p:cTn id="29" dur="500" fill="hold"/>
                                        <p:tgtEl>
                                          <p:spTgt spid="63"/>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8"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500" fill="hold"/>
                                        <p:tgtEl>
                                          <p:spTgt spid="51"/>
                                        </p:tgtEl>
                                        <p:attrNameLst>
                                          <p:attrName>ppt_x</p:attrName>
                                        </p:attrNameLst>
                                      </p:cBhvr>
                                      <p:tavLst>
                                        <p:tav tm="0">
                                          <p:val>
                                            <p:strVal val="0-#ppt_w/2"/>
                                          </p:val>
                                        </p:tav>
                                        <p:tav tm="100000">
                                          <p:val>
                                            <p:strVal val="#ppt_x"/>
                                          </p:val>
                                        </p:tav>
                                      </p:tavLst>
                                    </p:anim>
                                    <p:anim calcmode="lin" valueType="num">
                                      <p:cBhvr additive="base">
                                        <p:cTn id="34" dur="500" fill="hold"/>
                                        <p:tgtEl>
                                          <p:spTgt spid="51"/>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additive="base">
                                        <p:cTn id="37" dur="500" fill="hold"/>
                                        <p:tgtEl>
                                          <p:spTgt spid="66"/>
                                        </p:tgtEl>
                                        <p:attrNameLst>
                                          <p:attrName>ppt_x</p:attrName>
                                        </p:attrNameLst>
                                      </p:cBhvr>
                                      <p:tavLst>
                                        <p:tav tm="0">
                                          <p:val>
                                            <p:strVal val="1+#ppt_w/2"/>
                                          </p:val>
                                        </p:tav>
                                        <p:tav tm="100000">
                                          <p:val>
                                            <p:strVal val="#ppt_x"/>
                                          </p:val>
                                        </p:tav>
                                      </p:tavLst>
                                    </p:anim>
                                    <p:anim calcmode="lin" valueType="num">
                                      <p:cBhvr additive="base">
                                        <p:cTn id="38" dur="500" fill="hold"/>
                                        <p:tgtEl>
                                          <p:spTgt spid="66"/>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additive="base">
                                        <p:cTn id="42" dur="500" fill="hold"/>
                                        <p:tgtEl>
                                          <p:spTgt spid="54"/>
                                        </p:tgtEl>
                                        <p:attrNameLst>
                                          <p:attrName>ppt_x</p:attrName>
                                        </p:attrNameLst>
                                      </p:cBhvr>
                                      <p:tavLst>
                                        <p:tav tm="0">
                                          <p:val>
                                            <p:strVal val="0-#ppt_w/2"/>
                                          </p:val>
                                        </p:tav>
                                        <p:tav tm="100000">
                                          <p:val>
                                            <p:strVal val="#ppt_x"/>
                                          </p:val>
                                        </p:tav>
                                      </p:tavLst>
                                    </p:anim>
                                    <p:anim calcmode="lin" valueType="num">
                                      <p:cBhvr additive="base">
                                        <p:cTn id="43" dur="500" fill="hold"/>
                                        <p:tgtEl>
                                          <p:spTgt spid="54"/>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0"/>
                                  </p:stCondLst>
                                  <p:childTnLst>
                                    <p:set>
                                      <p:cBhvr>
                                        <p:cTn id="45" dur="1" fill="hold">
                                          <p:stCondLst>
                                            <p:cond delay="0"/>
                                          </p:stCondLst>
                                        </p:cTn>
                                        <p:tgtEl>
                                          <p:spTgt spid="69"/>
                                        </p:tgtEl>
                                        <p:attrNameLst>
                                          <p:attrName>style.visibility</p:attrName>
                                        </p:attrNameLst>
                                      </p:cBhvr>
                                      <p:to>
                                        <p:strVal val="visible"/>
                                      </p:to>
                                    </p:set>
                                    <p:anim calcmode="lin" valueType="num">
                                      <p:cBhvr additive="base">
                                        <p:cTn id="46" dur="500" fill="hold"/>
                                        <p:tgtEl>
                                          <p:spTgt spid="69"/>
                                        </p:tgtEl>
                                        <p:attrNameLst>
                                          <p:attrName>ppt_x</p:attrName>
                                        </p:attrNameLst>
                                      </p:cBhvr>
                                      <p:tavLst>
                                        <p:tav tm="0">
                                          <p:val>
                                            <p:strVal val="1+#ppt_w/2"/>
                                          </p:val>
                                        </p:tav>
                                        <p:tav tm="100000">
                                          <p:val>
                                            <p:strVal val="#ppt_x"/>
                                          </p:val>
                                        </p:tav>
                                      </p:tavLst>
                                    </p:anim>
                                    <p:anim calcmode="lin" valueType="num">
                                      <p:cBhvr additive="base">
                                        <p:cTn id="47" dur="500" fill="hold"/>
                                        <p:tgtEl>
                                          <p:spTgt spid="69"/>
                                        </p:tgtEl>
                                        <p:attrNameLst>
                                          <p:attrName>ppt_y</p:attrName>
                                        </p:attrNameLst>
                                      </p:cBhvr>
                                      <p:tavLst>
                                        <p:tav tm="0">
                                          <p:val>
                                            <p:strVal val="#ppt_y"/>
                                          </p:val>
                                        </p:tav>
                                        <p:tav tm="100000">
                                          <p:val>
                                            <p:strVal val="#ppt_y"/>
                                          </p:val>
                                        </p:tav>
                                      </p:tavLst>
                                    </p:anim>
                                  </p:childTnLst>
                                </p:cTn>
                              </p:par>
                            </p:childTnLst>
                          </p:cTn>
                        </p:par>
                        <p:par>
                          <p:cTn id="48" fill="hold">
                            <p:stCondLst>
                              <p:cond delay="3000"/>
                            </p:stCondLst>
                            <p:childTnLst>
                              <p:par>
                                <p:cTn id="49" presetID="2" presetClass="entr" presetSubtype="8" fill="hold" nodeType="afterEffect">
                                  <p:stCondLst>
                                    <p:cond delay="0"/>
                                  </p:stCondLst>
                                  <p:childTnLst>
                                    <p:set>
                                      <p:cBhvr>
                                        <p:cTn id="50" dur="1" fill="hold">
                                          <p:stCondLst>
                                            <p:cond delay="0"/>
                                          </p:stCondLst>
                                        </p:cTn>
                                        <p:tgtEl>
                                          <p:spTgt spid="57"/>
                                        </p:tgtEl>
                                        <p:attrNameLst>
                                          <p:attrName>style.visibility</p:attrName>
                                        </p:attrNameLst>
                                      </p:cBhvr>
                                      <p:to>
                                        <p:strVal val="visible"/>
                                      </p:to>
                                    </p:set>
                                    <p:anim calcmode="lin" valueType="num">
                                      <p:cBhvr additive="base">
                                        <p:cTn id="51" dur="500" fill="hold"/>
                                        <p:tgtEl>
                                          <p:spTgt spid="57"/>
                                        </p:tgtEl>
                                        <p:attrNameLst>
                                          <p:attrName>ppt_x</p:attrName>
                                        </p:attrNameLst>
                                      </p:cBhvr>
                                      <p:tavLst>
                                        <p:tav tm="0">
                                          <p:val>
                                            <p:strVal val="0-#ppt_w/2"/>
                                          </p:val>
                                        </p:tav>
                                        <p:tav tm="100000">
                                          <p:val>
                                            <p:strVal val="#ppt_x"/>
                                          </p:val>
                                        </p:tav>
                                      </p:tavLst>
                                    </p:anim>
                                    <p:anim calcmode="lin" valueType="num">
                                      <p:cBhvr additive="base">
                                        <p:cTn id="52" dur="500" fill="hold"/>
                                        <p:tgtEl>
                                          <p:spTgt spid="57"/>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500" fill="hold"/>
                                        <p:tgtEl>
                                          <p:spTgt spid="72"/>
                                        </p:tgtEl>
                                        <p:attrNameLst>
                                          <p:attrName>ppt_x</p:attrName>
                                        </p:attrNameLst>
                                      </p:cBhvr>
                                      <p:tavLst>
                                        <p:tav tm="0">
                                          <p:val>
                                            <p:strVal val="1+#ppt_w/2"/>
                                          </p:val>
                                        </p:tav>
                                        <p:tav tm="100000">
                                          <p:val>
                                            <p:strVal val="#ppt_x"/>
                                          </p:val>
                                        </p:tav>
                                      </p:tavLst>
                                    </p:anim>
                                    <p:anim calcmode="lin" valueType="num">
                                      <p:cBhvr additive="base">
                                        <p:cTn id="56" dur="500" fill="hold"/>
                                        <p:tgtEl>
                                          <p:spTgt spid="72"/>
                                        </p:tgtEl>
                                        <p:attrNameLst>
                                          <p:attrName>ppt_y</p:attrName>
                                        </p:attrNameLst>
                                      </p:cBhvr>
                                      <p:tavLst>
                                        <p:tav tm="0">
                                          <p:val>
                                            <p:strVal val="#ppt_y"/>
                                          </p:val>
                                        </p:tav>
                                        <p:tav tm="100000">
                                          <p:val>
                                            <p:strVal val="#ppt_y"/>
                                          </p:val>
                                        </p:tav>
                                      </p:tavLst>
                                    </p:anim>
                                  </p:childTnLst>
                                </p:cTn>
                              </p:par>
                            </p:childTnLst>
                          </p:cTn>
                        </p:par>
                        <p:par>
                          <p:cTn id="57" fill="hold">
                            <p:stCondLst>
                              <p:cond delay="3500"/>
                            </p:stCondLst>
                            <p:childTnLst>
                              <p:par>
                                <p:cTn id="58" presetID="2" presetClass="entr" presetSubtype="8"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0-#ppt_w/2"/>
                                          </p:val>
                                        </p:tav>
                                        <p:tav tm="100000">
                                          <p:val>
                                            <p:strVal val="#ppt_x"/>
                                          </p:val>
                                        </p:tav>
                                      </p:tavLst>
                                    </p:anim>
                                    <p:anim calcmode="lin" valueType="num">
                                      <p:cBhvr additive="base">
                                        <p:cTn id="61" dur="500" fill="hold"/>
                                        <p:tgtEl>
                                          <p:spTgt spid="80"/>
                                        </p:tgtEl>
                                        <p:attrNameLst>
                                          <p:attrName>ppt_y</p:attrName>
                                        </p:attrNameLst>
                                      </p:cBhvr>
                                      <p:tavLst>
                                        <p:tav tm="0">
                                          <p:val>
                                            <p:strVal val="#ppt_y"/>
                                          </p:val>
                                        </p:tav>
                                        <p:tav tm="100000">
                                          <p:val>
                                            <p:strVal val="#ppt_y"/>
                                          </p:val>
                                        </p:tav>
                                      </p:tavLst>
                                    </p:anim>
                                  </p:childTnLst>
                                </p:cTn>
                              </p:par>
                              <p:par>
                                <p:cTn id="62" presetID="2" presetClass="entr" presetSubtype="2" fill="hold" nodeType="with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additive="base">
                                        <p:cTn id="64" dur="500" fill="hold"/>
                                        <p:tgtEl>
                                          <p:spTgt spid="83"/>
                                        </p:tgtEl>
                                        <p:attrNameLst>
                                          <p:attrName>ppt_x</p:attrName>
                                        </p:attrNameLst>
                                      </p:cBhvr>
                                      <p:tavLst>
                                        <p:tav tm="0">
                                          <p:val>
                                            <p:strVal val="1+#ppt_w/2"/>
                                          </p:val>
                                        </p:tav>
                                        <p:tav tm="100000">
                                          <p:val>
                                            <p:strVal val="#ppt_x"/>
                                          </p:val>
                                        </p:tav>
                                      </p:tavLst>
                                    </p:anim>
                                    <p:anim calcmode="lin" valueType="num">
                                      <p:cBhvr additive="base">
                                        <p:cTn id="65" dur="500" fill="hold"/>
                                        <p:tgtEl>
                                          <p:spTgt spid="83"/>
                                        </p:tgtEl>
                                        <p:attrNameLst>
                                          <p:attrName>ppt_y</p:attrName>
                                        </p:attrNameLst>
                                      </p:cBhvr>
                                      <p:tavLst>
                                        <p:tav tm="0">
                                          <p:val>
                                            <p:strVal val="#ppt_y"/>
                                          </p:val>
                                        </p:tav>
                                        <p:tav tm="100000">
                                          <p:val>
                                            <p:strVal val="#ppt_y"/>
                                          </p:val>
                                        </p:tav>
                                      </p:tavLst>
                                    </p:anim>
                                  </p:childTnLst>
                                </p:cTn>
                              </p:par>
                              <p:par>
                                <p:cTn id="66" presetID="2" presetClass="entr" presetSubtype="2" fill="hold" nodeType="withEffect">
                                  <p:stCondLst>
                                    <p:cond delay="0"/>
                                  </p:stCondLst>
                                  <p:childTnLst>
                                    <p:set>
                                      <p:cBhvr>
                                        <p:cTn id="67" dur="1" fill="hold">
                                          <p:stCondLst>
                                            <p:cond delay="0"/>
                                          </p:stCondLst>
                                        </p:cTn>
                                        <p:tgtEl>
                                          <p:spTgt spid="76"/>
                                        </p:tgtEl>
                                        <p:attrNameLst>
                                          <p:attrName>style.visibility</p:attrName>
                                        </p:attrNameLst>
                                      </p:cBhvr>
                                      <p:to>
                                        <p:strVal val="visible"/>
                                      </p:to>
                                    </p:set>
                                    <p:anim calcmode="lin" valueType="num">
                                      <p:cBhvr additive="base">
                                        <p:cTn id="68" dur="500" fill="hold"/>
                                        <p:tgtEl>
                                          <p:spTgt spid="76"/>
                                        </p:tgtEl>
                                        <p:attrNameLst>
                                          <p:attrName>ppt_x</p:attrName>
                                        </p:attrNameLst>
                                      </p:cBhvr>
                                      <p:tavLst>
                                        <p:tav tm="0">
                                          <p:val>
                                            <p:strVal val="1+#ppt_w/2"/>
                                          </p:val>
                                        </p:tav>
                                        <p:tav tm="100000">
                                          <p:val>
                                            <p:strVal val="#ppt_x"/>
                                          </p:val>
                                        </p:tav>
                                      </p:tavLst>
                                    </p:anim>
                                    <p:anim calcmode="lin" valueType="num">
                                      <p:cBhvr additive="base">
                                        <p:cTn id="69" dur="500" fill="hold"/>
                                        <p:tgtEl>
                                          <p:spTgt spid="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857880" y="123478"/>
            <a:ext cx="3232906"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bg1"/>
                </a:solidFill>
                <a:latin typeface="+mn-lt"/>
                <a:ea typeface="+mn-ea"/>
                <a:cs typeface="+mn-ea"/>
                <a:sym typeface="+mn-lt"/>
              </a:rPr>
              <a:t>规范相关手续</a:t>
            </a:r>
            <a:endParaRPr lang="zh-CN" altLang="en-US" sz="1800" b="1" dirty="0">
              <a:solidFill>
                <a:schemeClr val="bg1"/>
              </a:solidFill>
              <a:latin typeface="+mn-lt"/>
              <a:ea typeface="+mn-ea"/>
              <a:cs typeface="+mn-ea"/>
              <a:sym typeface="+mn-lt"/>
            </a:endParaRPr>
          </a:p>
        </p:txBody>
      </p:sp>
      <p:graphicFrame>
        <p:nvGraphicFramePr>
          <p:cNvPr id="10" name="图示 9"/>
          <p:cNvGraphicFramePr/>
          <p:nvPr>
            <p:extLst>
              <p:ext uri="{D42A27DB-BD31-4B8C-83A1-F6EECF244321}">
                <p14:modId xmlns:p14="http://schemas.microsoft.com/office/powerpoint/2010/main" xmlns="" val="3989491390"/>
              </p:ext>
            </p:extLst>
          </p:nvPr>
        </p:nvGraphicFramePr>
        <p:xfrm>
          <a:off x="467545" y="915566"/>
          <a:ext cx="8208912"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108983735"/>
      </p:ext>
    </p:extLst>
  </p:cSld>
  <p:clrMapOvr>
    <a:masterClrMapping/>
  </p:clrMapOvr>
  <mc:AlternateContent xmlns:mc="http://schemas.openxmlformats.org/markup-compatibility/2006">
    <mc:Choice xmlns:p14="http://schemas.microsoft.com/office/powerpoint/2010/main" xmlns=""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par>
                          <p:cTn id="12" fill="hold">
                            <p:stCondLst>
                              <p:cond delay="750"/>
                            </p:stCondLst>
                            <p:childTnLst>
                              <p:par>
                                <p:cTn id="13" presetID="16" presetClass="entr" presetSubtype="21" fill="hold" grpId="0" nodeType="afterEffect">
                                  <p:stCondLst>
                                    <p:cond delay="0"/>
                                  </p:stCondLst>
                                  <p:childTnLst>
                                    <p:set>
                                      <p:cBhvr>
                                        <p:cTn id="14" dur="1" fill="hold">
                                          <p:stCondLst>
                                            <p:cond delay="0"/>
                                          </p:stCondLst>
                                        </p:cTn>
                                        <p:tgtEl>
                                          <p:spTgt spid="10">
                                            <p:graphicEl>
                                              <a:dgm id="{8773074E-B08C-427B-A068-CC904C910616}"/>
                                            </p:graphicEl>
                                          </p:spTgt>
                                        </p:tgtEl>
                                        <p:attrNameLst>
                                          <p:attrName>style.visibility</p:attrName>
                                        </p:attrNameLst>
                                      </p:cBhvr>
                                      <p:to>
                                        <p:strVal val="visible"/>
                                      </p:to>
                                    </p:set>
                                    <p:animEffect transition="in" filter="barn(inVertical)">
                                      <p:cBhvr>
                                        <p:cTn id="15" dur="1000"/>
                                        <p:tgtEl>
                                          <p:spTgt spid="10">
                                            <p:graphicEl>
                                              <a:dgm id="{8773074E-B08C-427B-A068-CC904C910616}"/>
                                            </p:graphicEl>
                                          </p:spTgt>
                                        </p:tgtEl>
                                      </p:cBhvr>
                                    </p:animEffect>
                                  </p:childTnLst>
                                </p:cTn>
                              </p:par>
                            </p:childTnLst>
                          </p:cTn>
                        </p:par>
                        <p:par>
                          <p:cTn id="16" fill="hold">
                            <p:stCondLst>
                              <p:cond delay="1750"/>
                            </p:stCondLst>
                            <p:childTnLst>
                              <p:par>
                                <p:cTn id="17" presetID="16" presetClass="entr" presetSubtype="21" fill="hold" grpId="0" nodeType="afterEffect">
                                  <p:stCondLst>
                                    <p:cond delay="0"/>
                                  </p:stCondLst>
                                  <p:childTnLst>
                                    <p:set>
                                      <p:cBhvr>
                                        <p:cTn id="18" dur="1" fill="hold">
                                          <p:stCondLst>
                                            <p:cond delay="0"/>
                                          </p:stCondLst>
                                        </p:cTn>
                                        <p:tgtEl>
                                          <p:spTgt spid="10">
                                            <p:graphicEl>
                                              <a:dgm id="{DBE31E63-0015-4AE0-98C8-0D974FE39D2C}"/>
                                            </p:graphicEl>
                                          </p:spTgt>
                                        </p:tgtEl>
                                        <p:attrNameLst>
                                          <p:attrName>style.visibility</p:attrName>
                                        </p:attrNameLst>
                                      </p:cBhvr>
                                      <p:to>
                                        <p:strVal val="visible"/>
                                      </p:to>
                                    </p:set>
                                    <p:animEffect transition="in" filter="barn(inVertical)">
                                      <p:cBhvr>
                                        <p:cTn id="19" dur="1000"/>
                                        <p:tgtEl>
                                          <p:spTgt spid="10">
                                            <p:graphicEl>
                                              <a:dgm id="{DBE31E63-0015-4AE0-98C8-0D974FE39D2C}"/>
                                            </p:graphicEl>
                                          </p:spTgt>
                                        </p:tgtEl>
                                      </p:cBhvr>
                                    </p:animEffect>
                                  </p:childTnLst>
                                </p:cTn>
                              </p:par>
                            </p:childTnLst>
                          </p:cTn>
                        </p:par>
                        <p:par>
                          <p:cTn id="20" fill="hold">
                            <p:stCondLst>
                              <p:cond delay="2750"/>
                            </p:stCondLst>
                            <p:childTnLst>
                              <p:par>
                                <p:cTn id="21" presetID="16" presetClass="entr" presetSubtype="21" fill="hold" grpId="0" nodeType="afterEffect">
                                  <p:stCondLst>
                                    <p:cond delay="0"/>
                                  </p:stCondLst>
                                  <p:childTnLst>
                                    <p:set>
                                      <p:cBhvr>
                                        <p:cTn id="22" dur="1" fill="hold">
                                          <p:stCondLst>
                                            <p:cond delay="0"/>
                                          </p:stCondLst>
                                        </p:cTn>
                                        <p:tgtEl>
                                          <p:spTgt spid="10">
                                            <p:graphicEl>
                                              <a:dgm id="{6115D428-0AA9-4010-AB8A-D557CC82EB6E}"/>
                                            </p:graphicEl>
                                          </p:spTgt>
                                        </p:tgtEl>
                                        <p:attrNameLst>
                                          <p:attrName>style.visibility</p:attrName>
                                        </p:attrNameLst>
                                      </p:cBhvr>
                                      <p:to>
                                        <p:strVal val="visible"/>
                                      </p:to>
                                    </p:set>
                                    <p:animEffect transition="in" filter="barn(inVertical)">
                                      <p:cBhvr>
                                        <p:cTn id="23" dur="1000"/>
                                        <p:tgtEl>
                                          <p:spTgt spid="10">
                                            <p:graphicEl>
                                              <a:dgm id="{6115D428-0AA9-4010-AB8A-D557CC82EB6E}"/>
                                            </p:graphicEl>
                                          </p:spTgt>
                                        </p:tgtEl>
                                      </p:cBhvr>
                                    </p:animEffect>
                                  </p:childTnLst>
                                </p:cTn>
                              </p:par>
                            </p:childTnLst>
                          </p:cTn>
                        </p:par>
                        <p:par>
                          <p:cTn id="24" fill="hold">
                            <p:stCondLst>
                              <p:cond delay="3750"/>
                            </p:stCondLst>
                            <p:childTnLst>
                              <p:par>
                                <p:cTn id="25" presetID="16" presetClass="entr" presetSubtype="21" fill="hold" grpId="0" nodeType="afterEffect">
                                  <p:stCondLst>
                                    <p:cond delay="0"/>
                                  </p:stCondLst>
                                  <p:childTnLst>
                                    <p:set>
                                      <p:cBhvr>
                                        <p:cTn id="26" dur="1" fill="hold">
                                          <p:stCondLst>
                                            <p:cond delay="0"/>
                                          </p:stCondLst>
                                        </p:cTn>
                                        <p:tgtEl>
                                          <p:spTgt spid="10">
                                            <p:graphicEl>
                                              <a:dgm id="{C90A9034-413A-4811-8573-A13F20C38401}"/>
                                            </p:graphicEl>
                                          </p:spTgt>
                                        </p:tgtEl>
                                        <p:attrNameLst>
                                          <p:attrName>style.visibility</p:attrName>
                                        </p:attrNameLst>
                                      </p:cBhvr>
                                      <p:to>
                                        <p:strVal val="visible"/>
                                      </p:to>
                                    </p:set>
                                    <p:animEffect transition="in" filter="barn(inVertical)">
                                      <p:cBhvr>
                                        <p:cTn id="27" dur="1000"/>
                                        <p:tgtEl>
                                          <p:spTgt spid="10">
                                            <p:graphicEl>
                                              <a:dgm id="{C90A9034-413A-4811-8573-A13F20C38401}"/>
                                            </p:graphicEl>
                                          </p:spTgt>
                                        </p:tgtEl>
                                      </p:cBhvr>
                                    </p:animEffect>
                                  </p:childTnLst>
                                </p:cTn>
                              </p:par>
                            </p:childTnLst>
                          </p:cTn>
                        </p:par>
                        <p:par>
                          <p:cTn id="28" fill="hold">
                            <p:stCondLst>
                              <p:cond delay="4750"/>
                            </p:stCondLst>
                            <p:childTnLst>
                              <p:par>
                                <p:cTn id="29" presetID="16" presetClass="entr" presetSubtype="21" fill="hold" grpId="0" nodeType="afterEffect">
                                  <p:stCondLst>
                                    <p:cond delay="0"/>
                                  </p:stCondLst>
                                  <p:childTnLst>
                                    <p:set>
                                      <p:cBhvr>
                                        <p:cTn id="30" dur="1" fill="hold">
                                          <p:stCondLst>
                                            <p:cond delay="0"/>
                                          </p:stCondLst>
                                        </p:cTn>
                                        <p:tgtEl>
                                          <p:spTgt spid="10">
                                            <p:graphicEl>
                                              <a:dgm id="{51439E59-E818-4917-AB38-4DB7E9D7C777}"/>
                                            </p:graphicEl>
                                          </p:spTgt>
                                        </p:tgtEl>
                                        <p:attrNameLst>
                                          <p:attrName>style.visibility</p:attrName>
                                        </p:attrNameLst>
                                      </p:cBhvr>
                                      <p:to>
                                        <p:strVal val="visible"/>
                                      </p:to>
                                    </p:set>
                                    <p:animEffect transition="in" filter="barn(inVertical)">
                                      <p:cBhvr>
                                        <p:cTn id="31" dur="1000"/>
                                        <p:tgtEl>
                                          <p:spTgt spid="10">
                                            <p:graphicEl>
                                              <a:dgm id="{51439E59-E818-4917-AB38-4DB7E9D7C777}"/>
                                            </p:graphicEl>
                                          </p:spTgt>
                                        </p:tgtEl>
                                      </p:cBhvr>
                                    </p:animEffect>
                                  </p:childTnLst>
                                </p:cTn>
                              </p:par>
                            </p:childTnLst>
                          </p:cTn>
                        </p:par>
                        <p:par>
                          <p:cTn id="32" fill="hold">
                            <p:stCondLst>
                              <p:cond delay="5750"/>
                            </p:stCondLst>
                            <p:childTnLst>
                              <p:par>
                                <p:cTn id="33" presetID="16" presetClass="entr" presetSubtype="21" fill="hold" grpId="0" nodeType="afterEffect">
                                  <p:stCondLst>
                                    <p:cond delay="0"/>
                                  </p:stCondLst>
                                  <p:childTnLst>
                                    <p:set>
                                      <p:cBhvr>
                                        <p:cTn id="34" dur="1" fill="hold">
                                          <p:stCondLst>
                                            <p:cond delay="0"/>
                                          </p:stCondLst>
                                        </p:cTn>
                                        <p:tgtEl>
                                          <p:spTgt spid="10">
                                            <p:graphicEl>
                                              <a:dgm id="{52BAE01E-64ED-4331-B3DB-866A42182E06}"/>
                                            </p:graphicEl>
                                          </p:spTgt>
                                        </p:tgtEl>
                                        <p:attrNameLst>
                                          <p:attrName>style.visibility</p:attrName>
                                        </p:attrNameLst>
                                      </p:cBhvr>
                                      <p:to>
                                        <p:strVal val="visible"/>
                                      </p:to>
                                    </p:set>
                                    <p:animEffect transition="in" filter="barn(inVertical)">
                                      <p:cBhvr>
                                        <p:cTn id="35" dur="1000"/>
                                        <p:tgtEl>
                                          <p:spTgt spid="10">
                                            <p:graphicEl>
                                              <a:dgm id="{52BAE01E-64ED-4331-B3DB-866A42182E0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Graphic spid="10"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07654"/>
            <a:ext cx="2448272" cy="20182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410451" y="1930936"/>
            <a:ext cx="1553630" cy="1569660"/>
          </a:xfrm>
          <a:prstGeom prst="rect">
            <a:avLst/>
          </a:prstGeom>
          <a:noFill/>
        </p:spPr>
        <p:txBody>
          <a:bodyPr wrap="none" rtlCol="0">
            <a:spAutoFit/>
          </a:bodyPr>
          <a:lstStyle/>
          <a:p>
            <a:r>
              <a:rPr lang="en-US" altLang="zh-CN" sz="9600" dirty="0" smtClean="0">
                <a:solidFill>
                  <a:schemeClr val="bg1"/>
                </a:solidFill>
                <a:cs typeface="+mn-ea"/>
                <a:sym typeface="+mn-lt"/>
              </a:rPr>
              <a:t>06</a:t>
            </a:r>
            <a:endParaRPr lang="zh-CN" altLang="en-US" sz="9600" dirty="0">
              <a:solidFill>
                <a:schemeClr val="bg1"/>
              </a:solidFill>
              <a:cs typeface="+mn-ea"/>
              <a:sym typeface="+mn-lt"/>
            </a:endParaRPr>
          </a:p>
        </p:txBody>
      </p:sp>
      <p:sp>
        <p:nvSpPr>
          <p:cNvPr id="5" name="文本框 4"/>
          <p:cNvSpPr txBox="1"/>
          <p:nvPr/>
        </p:nvSpPr>
        <p:spPr>
          <a:xfrm>
            <a:off x="2357422" y="1928808"/>
            <a:ext cx="4286280" cy="1569660"/>
          </a:xfrm>
          <a:prstGeom prst="rect">
            <a:avLst/>
          </a:prstGeom>
          <a:noFill/>
        </p:spPr>
        <p:txBody>
          <a:bodyPr wrap="square" rtlCol="0">
            <a:spAutoFit/>
          </a:bodyPr>
          <a:lstStyle/>
          <a:p>
            <a:pPr algn="ctr"/>
            <a:r>
              <a:rPr lang="zh-CN" altLang="en-US" sz="4800" b="1" dirty="0" smtClean="0">
                <a:solidFill>
                  <a:schemeClr val="tx1">
                    <a:lumMod val="75000"/>
                    <a:lumOff val="25000"/>
                  </a:schemeClr>
                </a:solidFill>
                <a:cs typeface="+mn-ea"/>
                <a:sym typeface="+mn-lt"/>
              </a:rPr>
              <a:t>完善竣工验收手续</a:t>
            </a:r>
            <a:endParaRPr lang="en-US" altLang="zh-CN" sz="4800" b="1" dirty="0" smtClean="0">
              <a:solidFill>
                <a:schemeClr val="tx1">
                  <a:lumMod val="75000"/>
                  <a:lumOff val="25000"/>
                </a:schemeClr>
              </a:solidFill>
              <a:cs typeface="+mn-ea"/>
              <a:sym typeface="+mn-lt"/>
            </a:endParaRPr>
          </a:p>
        </p:txBody>
      </p:sp>
      <p:sp>
        <p:nvSpPr>
          <p:cNvPr id="29" name="矩形 28"/>
          <p:cNvSpPr/>
          <p:nvPr/>
        </p:nvSpPr>
        <p:spPr>
          <a:xfrm>
            <a:off x="6731657" y="1707653"/>
            <a:ext cx="2448272" cy="20182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xmlns="" val="1145578432"/>
      </p:ext>
    </p:extLst>
  </p:cSld>
  <p:clrMapOvr>
    <a:masterClrMapping/>
  </p:clrMapOvr>
  <mc:AlternateContent xmlns:mc="http://schemas.openxmlformats.org/markup-compatibility/2006">
    <mc:Choice xmlns:p14="http://schemas.microsoft.com/office/powerpoint/2010/main" xmlns=""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 calcmode="lin" valueType="num">
                                      <p:cBhvr>
                                        <p:cTn id="1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down)">
                                      <p:cBhvr>
                                        <p:cTn id="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857880" y="123478"/>
            <a:ext cx="3232906"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bg1"/>
                </a:solidFill>
                <a:latin typeface="+mn-lt"/>
                <a:ea typeface="+mn-ea"/>
                <a:cs typeface="+mn-ea"/>
                <a:sym typeface="+mn-lt"/>
              </a:rPr>
              <a:t>竣工验收</a:t>
            </a:r>
            <a:endParaRPr lang="zh-CN" altLang="en-US" sz="1800" b="1" dirty="0">
              <a:solidFill>
                <a:schemeClr val="bg1"/>
              </a:solidFill>
              <a:latin typeface="+mn-lt"/>
              <a:ea typeface="+mn-ea"/>
              <a:cs typeface="+mn-ea"/>
              <a:sym typeface="+mn-lt"/>
            </a:endParaRPr>
          </a:p>
        </p:txBody>
      </p:sp>
      <p:grpSp>
        <p:nvGrpSpPr>
          <p:cNvPr id="5" name="组合 4"/>
          <p:cNvGrpSpPr/>
          <p:nvPr/>
        </p:nvGrpSpPr>
        <p:grpSpPr>
          <a:xfrm>
            <a:off x="3643306" y="857238"/>
            <a:ext cx="4898859" cy="3641362"/>
            <a:chOff x="5683222" y="1114341"/>
            <a:chExt cx="6464989" cy="5094087"/>
          </a:xfrm>
        </p:grpSpPr>
        <p:grpSp>
          <p:nvGrpSpPr>
            <p:cNvPr id="6" name="组合 5"/>
            <p:cNvGrpSpPr/>
            <p:nvPr/>
          </p:nvGrpSpPr>
          <p:grpSpPr>
            <a:xfrm>
              <a:off x="5683222" y="1214280"/>
              <a:ext cx="6361633" cy="4936048"/>
              <a:chOff x="5683222" y="1214280"/>
              <a:chExt cx="6361633" cy="4936048"/>
            </a:xfrm>
          </p:grpSpPr>
          <p:sp>
            <p:nvSpPr>
              <p:cNvPr id="18" name="矩形 17"/>
              <p:cNvSpPr/>
              <p:nvPr/>
            </p:nvSpPr>
            <p:spPr>
              <a:xfrm>
                <a:off x="5683222" y="1214280"/>
                <a:ext cx="332858" cy="493604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19" name="矩形 18"/>
              <p:cNvSpPr/>
              <p:nvPr/>
            </p:nvSpPr>
            <p:spPr>
              <a:xfrm>
                <a:off x="6016079" y="1214280"/>
                <a:ext cx="6028776" cy="4936048"/>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grpSp>
        <p:grpSp>
          <p:nvGrpSpPr>
            <p:cNvPr id="7" name="组合 6"/>
            <p:cNvGrpSpPr/>
            <p:nvPr/>
          </p:nvGrpSpPr>
          <p:grpSpPr>
            <a:xfrm>
              <a:off x="6343155" y="4012550"/>
              <a:ext cx="5656574" cy="2195878"/>
              <a:chOff x="6343155" y="3381910"/>
              <a:chExt cx="5656574" cy="2195878"/>
            </a:xfrm>
          </p:grpSpPr>
          <p:sp>
            <p:nvSpPr>
              <p:cNvPr id="16" name="check_104269"/>
              <p:cNvSpPr>
                <a:spLocks noChangeAspect="1"/>
              </p:cNvSpPr>
              <p:nvPr/>
            </p:nvSpPr>
            <p:spPr bwMode="auto">
              <a:xfrm>
                <a:off x="6343155" y="3981540"/>
                <a:ext cx="609685" cy="606820"/>
              </a:xfrm>
              <a:custGeom>
                <a:avLst/>
                <a:gdLst>
                  <a:gd name="connsiteX0" fmla="*/ 271463 w 338138"/>
                  <a:gd name="connsiteY0" fmla="*/ 77788 h 336550"/>
                  <a:gd name="connsiteX1" fmla="*/ 287338 w 338138"/>
                  <a:gd name="connsiteY1" fmla="*/ 90488 h 336550"/>
                  <a:gd name="connsiteX2" fmla="*/ 131763 w 338138"/>
                  <a:gd name="connsiteY2" fmla="*/ 258763 h 336550"/>
                  <a:gd name="connsiteX3" fmla="*/ 50800 w 338138"/>
                  <a:gd name="connsiteY3" fmla="*/ 166688 h 336550"/>
                  <a:gd name="connsiteX4" fmla="*/ 66675 w 338138"/>
                  <a:gd name="connsiteY4" fmla="*/ 152401 h 336550"/>
                  <a:gd name="connsiteX5" fmla="*/ 131763 w 338138"/>
                  <a:gd name="connsiteY5" fmla="*/ 227013 h 336550"/>
                  <a:gd name="connsiteX6" fmla="*/ 43316 w 338138"/>
                  <a:gd name="connsiteY6" fmla="*/ 20638 h 336550"/>
                  <a:gd name="connsiteX7" fmla="*/ 22225 w 338138"/>
                  <a:gd name="connsiteY7" fmla="*/ 41729 h 336550"/>
                  <a:gd name="connsiteX8" fmla="*/ 22225 w 338138"/>
                  <a:gd name="connsiteY8" fmla="*/ 294822 h 336550"/>
                  <a:gd name="connsiteX9" fmla="*/ 43316 w 338138"/>
                  <a:gd name="connsiteY9" fmla="*/ 315913 h 336550"/>
                  <a:gd name="connsiteX10" fmla="*/ 296409 w 338138"/>
                  <a:gd name="connsiteY10" fmla="*/ 315913 h 336550"/>
                  <a:gd name="connsiteX11" fmla="*/ 317500 w 338138"/>
                  <a:gd name="connsiteY11" fmla="*/ 294822 h 336550"/>
                  <a:gd name="connsiteX12" fmla="*/ 317500 w 338138"/>
                  <a:gd name="connsiteY12" fmla="*/ 41729 h 336550"/>
                  <a:gd name="connsiteX13" fmla="*/ 296409 w 338138"/>
                  <a:gd name="connsiteY13" fmla="*/ 20638 h 336550"/>
                  <a:gd name="connsiteX14" fmla="*/ 42267 w 338138"/>
                  <a:gd name="connsiteY14" fmla="*/ 0 h 336550"/>
                  <a:gd name="connsiteX15" fmla="*/ 295871 w 338138"/>
                  <a:gd name="connsiteY15" fmla="*/ 0 h 336550"/>
                  <a:gd name="connsiteX16" fmla="*/ 338138 w 338138"/>
                  <a:gd name="connsiteY16" fmla="*/ 42069 h 336550"/>
                  <a:gd name="connsiteX17" fmla="*/ 338138 w 338138"/>
                  <a:gd name="connsiteY17" fmla="*/ 294481 h 336550"/>
                  <a:gd name="connsiteX18" fmla="*/ 295871 w 338138"/>
                  <a:gd name="connsiteY18" fmla="*/ 336550 h 336550"/>
                  <a:gd name="connsiteX19" fmla="*/ 42267 w 338138"/>
                  <a:gd name="connsiteY19" fmla="*/ 336550 h 336550"/>
                  <a:gd name="connsiteX20" fmla="*/ 0 w 338138"/>
                  <a:gd name="connsiteY20" fmla="*/ 294481 h 336550"/>
                  <a:gd name="connsiteX21" fmla="*/ 0 w 338138"/>
                  <a:gd name="connsiteY21" fmla="*/ 42069 h 336550"/>
                  <a:gd name="connsiteX22" fmla="*/ 42267 w 338138"/>
                  <a:gd name="connsiteY22"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8138" h="336550">
                    <a:moveTo>
                      <a:pt x="271463" y="77788"/>
                    </a:moveTo>
                    <a:lnTo>
                      <a:pt x="287338" y="90488"/>
                    </a:lnTo>
                    <a:lnTo>
                      <a:pt x="131763" y="258763"/>
                    </a:lnTo>
                    <a:lnTo>
                      <a:pt x="50800" y="166688"/>
                    </a:lnTo>
                    <a:lnTo>
                      <a:pt x="66675" y="152401"/>
                    </a:lnTo>
                    <a:lnTo>
                      <a:pt x="131763" y="227013"/>
                    </a:lnTo>
                    <a:close/>
                    <a:moveTo>
                      <a:pt x="43316" y="20638"/>
                    </a:moveTo>
                    <a:cubicBezTo>
                      <a:pt x="34089" y="20638"/>
                      <a:pt x="22225" y="32502"/>
                      <a:pt x="22225" y="41729"/>
                    </a:cubicBezTo>
                    <a:cubicBezTo>
                      <a:pt x="22225" y="294822"/>
                      <a:pt x="22225" y="294822"/>
                      <a:pt x="22225" y="294822"/>
                    </a:cubicBezTo>
                    <a:cubicBezTo>
                      <a:pt x="22225" y="304049"/>
                      <a:pt x="34089" y="315913"/>
                      <a:pt x="43316" y="315913"/>
                    </a:cubicBezTo>
                    <a:cubicBezTo>
                      <a:pt x="296409" y="315913"/>
                      <a:pt x="296409" y="315913"/>
                      <a:pt x="296409" y="315913"/>
                    </a:cubicBezTo>
                    <a:cubicBezTo>
                      <a:pt x="305636" y="315913"/>
                      <a:pt x="317500" y="304049"/>
                      <a:pt x="317500" y="294822"/>
                    </a:cubicBezTo>
                    <a:cubicBezTo>
                      <a:pt x="317500" y="41729"/>
                      <a:pt x="317500" y="41729"/>
                      <a:pt x="317500" y="41729"/>
                    </a:cubicBezTo>
                    <a:cubicBezTo>
                      <a:pt x="317500" y="32502"/>
                      <a:pt x="305636" y="20638"/>
                      <a:pt x="296409" y="20638"/>
                    </a:cubicBezTo>
                    <a:close/>
                    <a:moveTo>
                      <a:pt x="42267" y="0"/>
                    </a:moveTo>
                    <a:cubicBezTo>
                      <a:pt x="295871" y="0"/>
                      <a:pt x="295871" y="0"/>
                      <a:pt x="295871" y="0"/>
                    </a:cubicBezTo>
                    <a:cubicBezTo>
                      <a:pt x="317004" y="0"/>
                      <a:pt x="338138" y="21034"/>
                      <a:pt x="338138" y="42069"/>
                    </a:cubicBezTo>
                    <a:cubicBezTo>
                      <a:pt x="338138" y="294481"/>
                      <a:pt x="338138" y="294481"/>
                      <a:pt x="338138" y="294481"/>
                    </a:cubicBezTo>
                    <a:cubicBezTo>
                      <a:pt x="338138" y="315516"/>
                      <a:pt x="317004" y="336550"/>
                      <a:pt x="295871" y="336550"/>
                    </a:cubicBezTo>
                    <a:cubicBezTo>
                      <a:pt x="42267" y="336550"/>
                      <a:pt x="42267" y="336550"/>
                      <a:pt x="42267" y="336550"/>
                    </a:cubicBezTo>
                    <a:cubicBezTo>
                      <a:pt x="21134" y="336550"/>
                      <a:pt x="0" y="315516"/>
                      <a:pt x="0" y="294481"/>
                    </a:cubicBezTo>
                    <a:cubicBezTo>
                      <a:pt x="0" y="42069"/>
                      <a:pt x="0" y="42069"/>
                      <a:pt x="0" y="42069"/>
                    </a:cubicBezTo>
                    <a:cubicBezTo>
                      <a:pt x="0" y="21034"/>
                      <a:pt x="21134" y="0"/>
                      <a:pt x="42267" y="0"/>
                    </a:cubicBezTo>
                    <a:close/>
                  </a:path>
                </a:pathLst>
              </a:custGeom>
              <a:solidFill>
                <a:srgbClr val="404040"/>
              </a:solidFill>
              <a:ln>
                <a:noFill/>
              </a:ln>
            </p:spPr>
            <p:txBody>
              <a:bodyPr/>
              <a:lstStyle/>
              <a:p>
                <a:endParaRPr lang="zh-CN" altLang="en-US">
                  <a:cs typeface="+mn-ea"/>
                  <a:sym typeface="+mn-lt"/>
                </a:endParaRPr>
              </a:p>
            </p:txBody>
          </p:sp>
          <p:sp>
            <p:nvSpPr>
              <p:cNvPr id="17" name="矩形 16"/>
              <p:cNvSpPr/>
              <p:nvPr/>
            </p:nvSpPr>
            <p:spPr>
              <a:xfrm>
                <a:off x="7003089" y="3381910"/>
                <a:ext cx="4996640" cy="2195878"/>
              </a:xfrm>
              <a:prstGeom prst="rect">
                <a:avLst/>
              </a:prstGeom>
            </p:spPr>
            <p:txBody>
              <a:bodyPr wrap="square">
                <a:spAutoFit/>
              </a:bodyPr>
              <a:lstStyle/>
              <a:p>
                <a:pPr>
                  <a:lnSpc>
                    <a:spcPct val="150000"/>
                  </a:lnSpc>
                </a:pPr>
                <a:r>
                  <a:rPr lang="zh-CN" altLang="en-US" sz="1600" dirty="0" smtClean="0"/>
                  <a:t>建筑企业要注意搜集业主单位在竣工验收前使用工程的证据，这个主要是购房户装修入住、厂房已用于生产经营等方面的证据。</a:t>
                </a:r>
                <a:endParaRPr lang="zh-CN" altLang="en-US" sz="1600" dirty="0">
                  <a:cs typeface="+mn-ea"/>
                  <a:sym typeface="+mn-lt"/>
                </a:endParaRPr>
              </a:p>
            </p:txBody>
          </p:sp>
        </p:grpSp>
        <p:grpSp>
          <p:nvGrpSpPr>
            <p:cNvPr id="8" name="组合 7"/>
            <p:cNvGrpSpPr/>
            <p:nvPr/>
          </p:nvGrpSpPr>
          <p:grpSpPr>
            <a:xfrm>
              <a:off x="6343155" y="2613415"/>
              <a:ext cx="5805056" cy="1162524"/>
              <a:chOff x="6343156" y="2355464"/>
              <a:chExt cx="5805056" cy="1162524"/>
            </a:xfrm>
          </p:grpSpPr>
          <p:sp>
            <p:nvSpPr>
              <p:cNvPr id="14" name="矩形 13"/>
              <p:cNvSpPr/>
              <p:nvPr/>
            </p:nvSpPr>
            <p:spPr>
              <a:xfrm>
                <a:off x="7097366" y="2355464"/>
                <a:ext cx="5050846" cy="1162524"/>
              </a:xfrm>
              <a:prstGeom prst="rect">
                <a:avLst/>
              </a:prstGeom>
            </p:spPr>
            <p:txBody>
              <a:bodyPr wrap="square">
                <a:spAutoFit/>
              </a:bodyPr>
              <a:lstStyle/>
              <a:p>
                <a:pPr>
                  <a:lnSpc>
                    <a:spcPct val="150000"/>
                  </a:lnSpc>
                </a:pPr>
                <a:r>
                  <a:rPr lang="zh-CN" altLang="en-US" sz="1600" dirty="0" smtClean="0"/>
                  <a:t>建筑企业要向业主单位办理书面的工程交付手续。</a:t>
                </a:r>
                <a:endParaRPr lang="en-US" altLang="zh-CN" sz="1600" dirty="0">
                  <a:cs typeface="+mn-ea"/>
                  <a:sym typeface="+mn-lt"/>
                </a:endParaRPr>
              </a:p>
            </p:txBody>
          </p:sp>
          <p:sp>
            <p:nvSpPr>
              <p:cNvPr id="15" name="check_104269"/>
              <p:cNvSpPr>
                <a:spLocks noChangeAspect="1"/>
              </p:cNvSpPr>
              <p:nvPr/>
            </p:nvSpPr>
            <p:spPr bwMode="auto">
              <a:xfrm>
                <a:off x="6343156" y="2655279"/>
                <a:ext cx="609685" cy="606821"/>
              </a:xfrm>
              <a:custGeom>
                <a:avLst/>
                <a:gdLst>
                  <a:gd name="connsiteX0" fmla="*/ 271463 w 338138"/>
                  <a:gd name="connsiteY0" fmla="*/ 77788 h 336550"/>
                  <a:gd name="connsiteX1" fmla="*/ 287338 w 338138"/>
                  <a:gd name="connsiteY1" fmla="*/ 90488 h 336550"/>
                  <a:gd name="connsiteX2" fmla="*/ 131763 w 338138"/>
                  <a:gd name="connsiteY2" fmla="*/ 258763 h 336550"/>
                  <a:gd name="connsiteX3" fmla="*/ 50800 w 338138"/>
                  <a:gd name="connsiteY3" fmla="*/ 166688 h 336550"/>
                  <a:gd name="connsiteX4" fmla="*/ 66675 w 338138"/>
                  <a:gd name="connsiteY4" fmla="*/ 152401 h 336550"/>
                  <a:gd name="connsiteX5" fmla="*/ 131763 w 338138"/>
                  <a:gd name="connsiteY5" fmla="*/ 227013 h 336550"/>
                  <a:gd name="connsiteX6" fmla="*/ 43316 w 338138"/>
                  <a:gd name="connsiteY6" fmla="*/ 20638 h 336550"/>
                  <a:gd name="connsiteX7" fmla="*/ 22225 w 338138"/>
                  <a:gd name="connsiteY7" fmla="*/ 41729 h 336550"/>
                  <a:gd name="connsiteX8" fmla="*/ 22225 w 338138"/>
                  <a:gd name="connsiteY8" fmla="*/ 294822 h 336550"/>
                  <a:gd name="connsiteX9" fmla="*/ 43316 w 338138"/>
                  <a:gd name="connsiteY9" fmla="*/ 315913 h 336550"/>
                  <a:gd name="connsiteX10" fmla="*/ 296409 w 338138"/>
                  <a:gd name="connsiteY10" fmla="*/ 315913 h 336550"/>
                  <a:gd name="connsiteX11" fmla="*/ 317500 w 338138"/>
                  <a:gd name="connsiteY11" fmla="*/ 294822 h 336550"/>
                  <a:gd name="connsiteX12" fmla="*/ 317500 w 338138"/>
                  <a:gd name="connsiteY12" fmla="*/ 41729 h 336550"/>
                  <a:gd name="connsiteX13" fmla="*/ 296409 w 338138"/>
                  <a:gd name="connsiteY13" fmla="*/ 20638 h 336550"/>
                  <a:gd name="connsiteX14" fmla="*/ 42267 w 338138"/>
                  <a:gd name="connsiteY14" fmla="*/ 0 h 336550"/>
                  <a:gd name="connsiteX15" fmla="*/ 295871 w 338138"/>
                  <a:gd name="connsiteY15" fmla="*/ 0 h 336550"/>
                  <a:gd name="connsiteX16" fmla="*/ 338138 w 338138"/>
                  <a:gd name="connsiteY16" fmla="*/ 42069 h 336550"/>
                  <a:gd name="connsiteX17" fmla="*/ 338138 w 338138"/>
                  <a:gd name="connsiteY17" fmla="*/ 294481 h 336550"/>
                  <a:gd name="connsiteX18" fmla="*/ 295871 w 338138"/>
                  <a:gd name="connsiteY18" fmla="*/ 336550 h 336550"/>
                  <a:gd name="connsiteX19" fmla="*/ 42267 w 338138"/>
                  <a:gd name="connsiteY19" fmla="*/ 336550 h 336550"/>
                  <a:gd name="connsiteX20" fmla="*/ 0 w 338138"/>
                  <a:gd name="connsiteY20" fmla="*/ 294481 h 336550"/>
                  <a:gd name="connsiteX21" fmla="*/ 0 w 338138"/>
                  <a:gd name="connsiteY21" fmla="*/ 42069 h 336550"/>
                  <a:gd name="connsiteX22" fmla="*/ 42267 w 338138"/>
                  <a:gd name="connsiteY22"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8138" h="336550">
                    <a:moveTo>
                      <a:pt x="271463" y="77788"/>
                    </a:moveTo>
                    <a:lnTo>
                      <a:pt x="287338" y="90488"/>
                    </a:lnTo>
                    <a:lnTo>
                      <a:pt x="131763" y="258763"/>
                    </a:lnTo>
                    <a:lnTo>
                      <a:pt x="50800" y="166688"/>
                    </a:lnTo>
                    <a:lnTo>
                      <a:pt x="66675" y="152401"/>
                    </a:lnTo>
                    <a:lnTo>
                      <a:pt x="131763" y="227013"/>
                    </a:lnTo>
                    <a:close/>
                    <a:moveTo>
                      <a:pt x="43316" y="20638"/>
                    </a:moveTo>
                    <a:cubicBezTo>
                      <a:pt x="34089" y="20638"/>
                      <a:pt x="22225" y="32502"/>
                      <a:pt x="22225" y="41729"/>
                    </a:cubicBezTo>
                    <a:cubicBezTo>
                      <a:pt x="22225" y="294822"/>
                      <a:pt x="22225" y="294822"/>
                      <a:pt x="22225" y="294822"/>
                    </a:cubicBezTo>
                    <a:cubicBezTo>
                      <a:pt x="22225" y="304049"/>
                      <a:pt x="34089" y="315913"/>
                      <a:pt x="43316" y="315913"/>
                    </a:cubicBezTo>
                    <a:cubicBezTo>
                      <a:pt x="296409" y="315913"/>
                      <a:pt x="296409" y="315913"/>
                      <a:pt x="296409" y="315913"/>
                    </a:cubicBezTo>
                    <a:cubicBezTo>
                      <a:pt x="305636" y="315913"/>
                      <a:pt x="317500" y="304049"/>
                      <a:pt x="317500" y="294822"/>
                    </a:cubicBezTo>
                    <a:cubicBezTo>
                      <a:pt x="317500" y="41729"/>
                      <a:pt x="317500" y="41729"/>
                      <a:pt x="317500" y="41729"/>
                    </a:cubicBezTo>
                    <a:cubicBezTo>
                      <a:pt x="317500" y="32502"/>
                      <a:pt x="305636" y="20638"/>
                      <a:pt x="296409" y="20638"/>
                    </a:cubicBezTo>
                    <a:close/>
                    <a:moveTo>
                      <a:pt x="42267" y="0"/>
                    </a:moveTo>
                    <a:cubicBezTo>
                      <a:pt x="295871" y="0"/>
                      <a:pt x="295871" y="0"/>
                      <a:pt x="295871" y="0"/>
                    </a:cubicBezTo>
                    <a:cubicBezTo>
                      <a:pt x="317004" y="0"/>
                      <a:pt x="338138" y="21034"/>
                      <a:pt x="338138" y="42069"/>
                    </a:cubicBezTo>
                    <a:cubicBezTo>
                      <a:pt x="338138" y="294481"/>
                      <a:pt x="338138" y="294481"/>
                      <a:pt x="338138" y="294481"/>
                    </a:cubicBezTo>
                    <a:cubicBezTo>
                      <a:pt x="338138" y="315516"/>
                      <a:pt x="317004" y="336550"/>
                      <a:pt x="295871" y="336550"/>
                    </a:cubicBezTo>
                    <a:cubicBezTo>
                      <a:pt x="42267" y="336550"/>
                      <a:pt x="42267" y="336550"/>
                      <a:pt x="42267" y="336550"/>
                    </a:cubicBezTo>
                    <a:cubicBezTo>
                      <a:pt x="21134" y="336550"/>
                      <a:pt x="0" y="315516"/>
                      <a:pt x="0" y="294481"/>
                    </a:cubicBezTo>
                    <a:cubicBezTo>
                      <a:pt x="0" y="42069"/>
                      <a:pt x="0" y="42069"/>
                      <a:pt x="0" y="42069"/>
                    </a:cubicBezTo>
                    <a:cubicBezTo>
                      <a:pt x="0" y="21034"/>
                      <a:pt x="21134" y="0"/>
                      <a:pt x="42267" y="0"/>
                    </a:cubicBezTo>
                    <a:close/>
                  </a:path>
                </a:pathLst>
              </a:custGeom>
              <a:solidFill>
                <a:srgbClr val="404040"/>
              </a:solidFill>
              <a:ln>
                <a:noFill/>
              </a:ln>
            </p:spPr>
            <p:txBody>
              <a:bodyPr/>
              <a:lstStyle/>
              <a:p>
                <a:endParaRPr lang="zh-CN" altLang="en-US">
                  <a:cs typeface="+mn-ea"/>
                  <a:sym typeface="+mn-lt"/>
                </a:endParaRPr>
              </a:p>
            </p:txBody>
          </p:sp>
        </p:grpSp>
        <p:grpSp>
          <p:nvGrpSpPr>
            <p:cNvPr id="11" name="组合 10"/>
            <p:cNvGrpSpPr/>
            <p:nvPr/>
          </p:nvGrpSpPr>
          <p:grpSpPr>
            <a:xfrm>
              <a:off x="6343156" y="1114341"/>
              <a:ext cx="5404987" cy="1151759"/>
              <a:chOff x="6343156" y="1114341"/>
              <a:chExt cx="5404987" cy="1151759"/>
            </a:xfrm>
          </p:grpSpPr>
          <p:sp>
            <p:nvSpPr>
              <p:cNvPr id="12" name="文本框 34"/>
              <p:cNvSpPr>
                <a:spLocks noChangeArrowheads="1"/>
              </p:cNvSpPr>
              <p:nvPr/>
            </p:nvSpPr>
            <p:spPr bwMode="auto">
              <a:xfrm>
                <a:off x="7097366" y="1114341"/>
                <a:ext cx="4650777" cy="11517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3820" tIns="41910" rIns="83820" bIns="41910">
                <a:spAutoFit/>
              </a:bodyPr>
              <a:lstStyle/>
              <a:p>
                <a:pPr>
                  <a:lnSpc>
                    <a:spcPct val="150000"/>
                  </a:lnSpc>
                </a:pPr>
                <a:r>
                  <a:rPr lang="zh-CN" altLang="en-US" sz="1600" dirty="0" smtClean="0"/>
                  <a:t>建筑企业在工程完工后，要以书面的形式要求业主单位组织竣工验收 </a:t>
                </a:r>
                <a:r>
                  <a:rPr lang="zh-CN" altLang="en-US" sz="1600" dirty="0" smtClean="0">
                    <a:cs typeface="+mn-ea"/>
                    <a:sym typeface="+mn-lt"/>
                  </a:rPr>
                  <a:t>。</a:t>
                </a:r>
                <a:endParaRPr lang="zh-CN" altLang="en-US" sz="1600" dirty="0">
                  <a:cs typeface="+mn-ea"/>
                  <a:sym typeface="+mn-lt"/>
                </a:endParaRPr>
              </a:p>
            </p:txBody>
          </p:sp>
          <p:sp>
            <p:nvSpPr>
              <p:cNvPr id="13" name="check_104269"/>
              <p:cNvSpPr>
                <a:spLocks noChangeAspect="1"/>
              </p:cNvSpPr>
              <p:nvPr/>
            </p:nvSpPr>
            <p:spPr bwMode="auto">
              <a:xfrm>
                <a:off x="6343156" y="1614033"/>
                <a:ext cx="609685" cy="606822"/>
              </a:xfrm>
              <a:custGeom>
                <a:avLst/>
                <a:gdLst>
                  <a:gd name="connsiteX0" fmla="*/ 271463 w 338138"/>
                  <a:gd name="connsiteY0" fmla="*/ 77788 h 336550"/>
                  <a:gd name="connsiteX1" fmla="*/ 287338 w 338138"/>
                  <a:gd name="connsiteY1" fmla="*/ 90488 h 336550"/>
                  <a:gd name="connsiteX2" fmla="*/ 131763 w 338138"/>
                  <a:gd name="connsiteY2" fmla="*/ 258763 h 336550"/>
                  <a:gd name="connsiteX3" fmla="*/ 50800 w 338138"/>
                  <a:gd name="connsiteY3" fmla="*/ 166688 h 336550"/>
                  <a:gd name="connsiteX4" fmla="*/ 66675 w 338138"/>
                  <a:gd name="connsiteY4" fmla="*/ 152401 h 336550"/>
                  <a:gd name="connsiteX5" fmla="*/ 131763 w 338138"/>
                  <a:gd name="connsiteY5" fmla="*/ 227013 h 336550"/>
                  <a:gd name="connsiteX6" fmla="*/ 43316 w 338138"/>
                  <a:gd name="connsiteY6" fmla="*/ 20638 h 336550"/>
                  <a:gd name="connsiteX7" fmla="*/ 22225 w 338138"/>
                  <a:gd name="connsiteY7" fmla="*/ 41729 h 336550"/>
                  <a:gd name="connsiteX8" fmla="*/ 22225 w 338138"/>
                  <a:gd name="connsiteY8" fmla="*/ 294822 h 336550"/>
                  <a:gd name="connsiteX9" fmla="*/ 43316 w 338138"/>
                  <a:gd name="connsiteY9" fmla="*/ 315913 h 336550"/>
                  <a:gd name="connsiteX10" fmla="*/ 296409 w 338138"/>
                  <a:gd name="connsiteY10" fmla="*/ 315913 h 336550"/>
                  <a:gd name="connsiteX11" fmla="*/ 317500 w 338138"/>
                  <a:gd name="connsiteY11" fmla="*/ 294822 h 336550"/>
                  <a:gd name="connsiteX12" fmla="*/ 317500 w 338138"/>
                  <a:gd name="connsiteY12" fmla="*/ 41729 h 336550"/>
                  <a:gd name="connsiteX13" fmla="*/ 296409 w 338138"/>
                  <a:gd name="connsiteY13" fmla="*/ 20638 h 336550"/>
                  <a:gd name="connsiteX14" fmla="*/ 42267 w 338138"/>
                  <a:gd name="connsiteY14" fmla="*/ 0 h 336550"/>
                  <a:gd name="connsiteX15" fmla="*/ 295871 w 338138"/>
                  <a:gd name="connsiteY15" fmla="*/ 0 h 336550"/>
                  <a:gd name="connsiteX16" fmla="*/ 338138 w 338138"/>
                  <a:gd name="connsiteY16" fmla="*/ 42069 h 336550"/>
                  <a:gd name="connsiteX17" fmla="*/ 338138 w 338138"/>
                  <a:gd name="connsiteY17" fmla="*/ 294481 h 336550"/>
                  <a:gd name="connsiteX18" fmla="*/ 295871 w 338138"/>
                  <a:gd name="connsiteY18" fmla="*/ 336550 h 336550"/>
                  <a:gd name="connsiteX19" fmla="*/ 42267 w 338138"/>
                  <a:gd name="connsiteY19" fmla="*/ 336550 h 336550"/>
                  <a:gd name="connsiteX20" fmla="*/ 0 w 338138"/>
                  <a:gd name="connsiteY20" fmla="*/ 294481 h 336550"/>
                  <a:gd name="connsiteX21" fmla="*/ 0 w 338138"/>
                  <a:gd name="connsiteY21" fmla="*/ 42069 h 336550"/>
                  <a:gd name="connsiteX22" fmla="*/ 42267 w 338138"/>
                  <a:gd name="connsiteY22"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8138" h="336550">
                    <a:moveTo>
                      <a:pt x="271463" y="77788"/>
                    </a:moveTo>
                    <a:lnTo>
                      <a:pt x="287338" y="90488"/>
                    </a:lnTo>
                    <a:lnTo>
                      <a:pt x="131763" y="258763"/>
                    </a:lnTo>
                    <a:lnTo>
                      <a:pt x="50800" y="166688"/>
                    </a:lnTo>
                    <a:lnTo>
                      <a:pt x="66675" y="152401"/>
                    </a:lnTo>
                    <a:lnTo>
                      <a:pt x="131763" y="227013"/>
                    </a:lnTo>
                    <a:close/>
                    <a:moveTo>
                      <a:pt x="43316" y="20638"/>
                    </a:moveTo>
                    <a:cubicBezTo>
                      <a:pt x="34089" y="20638"/>
                      <a:pt x="22225" y="32502"/>
                      <a:pt x="22225" y="41729"/>
                    </a:cubicBezTo>
                    <a:cubicBezTo>
                      <a:pt x="22225" y="294822"/>
                      <a:pt x="22225" y="294822"/>
                      <a:pt x="22225" y="294822"/>
                    </a:cubicBezTo>
                    <a:cubicBezTo>
                      <a:pt x="22225" y="304049"/>
                      <a:pt x="34089" y="315913"/>
                      <a:pt x="43316" y="315913"/>
                    </a:cubicBezTo>
                    <a:cubicBezTo>
                      <a:pt x="296409" y="315913"/>
                      <a:pt x="296409" y="315913"/>
                      <a:pt x="296409" y="315913"/>
                    </a:cubicBezTo>
                    <a:cubicBezTo>
                      <a:pt x="305636" y="315913"/>
                      <a:pt x="317500" y="304049"/>
                      <a:pt x="317500" y="294822"/>
                    </a:cubicBezTo>
                    <a:cubicBezTo>
                      <a:pt x="317500" y="41729"/>
                      <a:pt x="317500" y="41729"/>
                      <a:pt x="317500" y="41729"/>
                    </a:cubicBezTo>
                    <a:cubicBezTo>
                      <a:pt x="317500" y="32502"/>
                      <a:pt x="305636" y="20638"/>
                      <a:pt x="296409" y="20638"/>
                    </a:cubicBezTo>
                    <a:close/>
                    <a:moveTo>
                      <a:pt x="42267" y="0"/>
                    </a:moveTo>
                    <a:cubicBezTo>
                      <a:pt x="295871" y="0"/>
                      <a:pt x="295871" y="0"/>
                      <a:pt x="295871" y="0"/>
                    </a:cubicBezTo>
                    <a:cubicBezTo>
                      <a:pt x="317004" y="0"/>
                      <a:pt x="338138" y="21034"/>
                      <a:pt x="338138" y="42069"/>
                    </a:cubicBezTo>
                    <a:cubicBezTo>
                      <a:pt x="338138" y="294481"/>
                      <a:pt x="338138" y="294481"/>
                      <a:pt x="338138" y="294481"/>
                    </a:cubicBezTo>
                    <a:cubicBezTo>
                      <a:pt x="338138" y="315516"/>
                      <a:pt x="317004" y="336550"/>
                      <a:pt x="295871" y="336550"/>
                    </a:cubicBezTo>
                    <a:cubicBezTo>
                      <a:pt x="42267" y="336550"/>
                      <a:pt x="42267" y="336550"/>
                      <a:pt x="42267" y="336550"/>
                    </a:cubicBezTo>
                    <a:cubicBezTo>
                      <a:pt x="21134" y="336550"/>
                      <a:pt x="0" y="315516"/>
                      <a:pt x="0" y="294481"/>
                    </a:cubicBezTo>
                    <a:cubicBezTo>
                      <a:pt x="0" y="42069"/>
                      <a:pt x="0" y="42069"/>
                      <a:pt x="0" y="42069"/>
                    </a:cubicBezTo>
                    <a:cubicBezTo>
                      <a:pt x="0" y="21034"/>
                      <a:pt x="21134" y="0"/>
                      <a:pt x="42267" y="0"/>
                    </a:cubicBezTo>
                    <a:close/>
                  </a:path>
                </a:pathLst>
              </a:custGeom>
              <a:solidFill>
                <a:srgbClr val="404040"/>
              </a:solidFill>
              <a:ln>
                <a:noFill/>
              </a:ln>
            </p:spPr>
            <p:txBody>
              <a:bodyPr/>
              <a:lstStyle/>
              <a:p>
                <a:endParaRPr lang="zh-CN" altLang="en-US">
                  <a:cs typeface="+mn-ea"/>
                  <a:sym typeface="+mn-lt"/>
                </a:endParaRPr>
              </a:p>
            </p:txBody>
          </p:sp>
        </p:grpSp>
      </p:grpSp>
      <p:sp>
        <p:nvSpPr>
          <p:cNvPr id="20" name="document-files_65907"/>
          <p:cNvSpPr>
            <a:spLocks noChangeAspect="1"/>
          </p:cNvSpPr>
          <p:nvPr/>
        </p:nvSpPr>
        <p:spPr bwMode="auto">
          <a:xfrm>
            <a:off x="395536" y="1611102"/>
            <a:ext cx="2929267" cy="2193228"/>
          </a:xfrm>
          <a:custGeom>
            <a:avLst/>
            <a:gdLst>
              <a:gd name="connsiteX0" fmla="*/ 142875 w 338739"/>
              <a:gd name="connsiteY0" fmla="*/ 176818 h 253624"/>
              <a:gd name="connsiteX1" fmla="*/ 122237 w 338739"/>
              <a:gd name="connsiteY1" fmla="*/ 199043 h 253624"/>
              <a:gd name="connsiteX2" fmla="*/ 142875 w 338739"/>
              <a:gd name="connsiteY2" fmla="*/ 221268 h 253624"/>
              <a:gd name="connsiteX3" fmla="*/ 163513 w 338739"/>
              <a:gd name="connsiteY3" fmla="*/ 199043 h 253624"/>
              <a:gd name="connsiteX4" fmla="*/ 142875 w 338739"/>
              <a:gd name="connsiteY4" fmla="*/ 176818 h 253624"/>
              <a:gd name="connsiteX5" fmla="*/ 43657 w 338739"/>
              <a:gd name="connsiteY5" fmla="*/ 176818 h 253624"/>
              <a:gd name="connsiteX6" fmla="*/ 22225 w 338739"/>
              <a:gd name="connsiteY6" fmla="*/ 199043 h 253624"/>
              <a:gd name="connsiteX7" fmla="*/ 43657 w 338739"/>
              <a:gd name="connsiteY7" fmla="*/ 221268 h 253624"/>
              <a:gd name="connsiteX8" fmla="*/ 65089 w 338739"/>
              <a:gd name="connsiteY8" fmla="*/ 199043 h 253624"/>
              <a:gd name="connsiteX9" fmla="*/ 43657 w 338739"/>
              <a:gd name="connsiteY9" fmla="*/ 176818 h 253624"/>
              <a:gd name="connsiteX10" fmla="*/ 282046 w 338739"/>
              <a:gd name="connsiteY10" fmla="*/ 176289 h 253624"/>
              <a:gd name="connsiteX11" fmla="*/ 266171 w 338739"/>
              <a:gd name="connsiteY11" fmla="*/ 202747 h 253624"/>
              <a:gd name="connsiteX12" fmla="*/ 292629 w 338739"/>
              <a:gd name="connsiteY12" fmla="*/ 217299 h 253624"/>
              <a:gd name="connsiteX13" fmla="*/ 307181 w 338739"/>
              <a:gd name="connsiteY13" fmla="*/ 192164 h 253624"/>
              <a:gd name="connsiteX14" fmla="*/ 282046 w 338739"/>
              <a:gd name="connsiteY14" fmla="*/ 176289 h 253624"/>
              <a:gd name="connsiteX15" fmla="*/ 129742 w 338739"/>
              <a:gd name="connsiteY15" fmla="*/ 24418 h 253624"/>
              <a:gd name="connsiteX16" fmla="*/ 120650 w 338739"/>
              <a:gd name="connsiteY16" fmla="*/ 32392 h 253624"/>
              <a:gd name="connsiteX17" fmla="*/ 120650 w 338739"/>
              <a:gd name="connsiteY17" fmla="*/ 130743 h 253624"/>
              <a:gd name="connsiteX18" fmla="*/ 129742 w 338739"/>
              <a:gd name="connsiteY18" fmla="*/ 138718 h 253624"/>
              <a:gd name="connsiteX19" fmla="*/ 155719 w 338739"/>
              <a:gd name="connsiteY19" fmla="*/ 138718 h 253624"/>
              <a:gd name="connsiteX20" fmla="*/ 163513 w 338739"/>
              <a:gd name="connsiteY20" fmla="*/ 130743 h 253624"/>
              <a:gd name="connsiteX21" fmla="*/ 163513 w 338739"/>
              <a:gd name="connsiteY21" fmla="*/ 32392 h 253624"/>
              <a:gd name="connsiteX22" fmla="*/ 155719 w 338739"/>
              <a:gd name="connsiteY22" fmla="*/ 24418 h 253624"/>
              <a:gd name="connsiteX23" fmla="*/ 129742 w 338739"/>
              <a:gd name="connsiteY23" fmla="*/ 24418 h 253624"/>
              <a:gd name="connsiteX24" fmla="*/ 30018 w 338739"/>
              <a:gd name="connsiteY24" fmla="*/ 24418 h 253624"/>
              <a:gd name="connsiteX25" fmla="*/ 22225 w 338739"/>
              <a:gd name="connsiteY25" fmla="*/ 32392 h 253624"/>
              <a:gd name="connsiteX26" fmla="*/ 22225 w 338739"/>
              <a:gd name="connsiteY26" fmla="*/ 130743 h 253624"/>
              <a:gd name="connsiteX27" fmla="*/ 30018 w 338739"/>
              <a:gd name="connsiteY27" fmla="*/ 138718 h 253624"/>
              <a:gd name="connsiteX28" fmla="*/ 55996 w 338739"/>
              <a:gd name="connsiteY28" fmla="*/ 138718 h 253624"/>
              <a:gd name="connsiteX29" fmla="*/ 65088 w 338739"/>
              <a:gd name="connsiteY29" fmla="*/ 130743 h 253624"/>
              <a:gd name="connsiteX30" fmla="*/ 65088 w 338739"/>
              <a:gd name="connsiteY30" fmla="*/ 32392 h 253624"/>
              <a:gd name="connsiteX31" fmla="*/ 55996 w 338739"/>
              <a:gd name="connsiteY31" fmla="*/ 24418 h 253624"/>
              <a:gd name="connsiteX32" fmla="*/ 30018 w 338739"/>
              <a:gd name="connsiteY32" fmla="*/ 24418 h 253624"/>
              <a:gd name="connsiteX33" fmla="*/ 255069 w 338739"/>
              <a:gd name="connsiteY33" fmla="*/ 24154 h 253624"/>
              <a:gd name="connsiteX34" fmla="*/ 230126 w 338739"/>
              <a:gd name="connsiteY34" fmla="*/ 30768 h 253624"/>
              <a:gd name="connsiteX35" fmla="*/ 223563 w 338739"/>
              <a:gd name="connsiteY35" fmla="*/ 41352 h 253624"/>
              <a:gd name="connsiteX36" fmla="*/ 248505 w 338739"/>
              <a:gd name="connsiteY36" fmla="*/ 135279 h 253624"/>
              <a:gd name="connsiteX37" fmla="*/ 257694 w 338739"/>
              <a:gd name="connsiteY37" fmla="*/ 141894 h 253624"/>
              <a:gd name="connsiteX38" fmla="*/ 283949 w 338739"/>
              <a:gd name="connsiteY38" fmla="*/ 135279 h 253624"/>
              <a:gd name="connsiteX39" fmla="*/ 289200 w 338739"/>
              <a:gd name="connsiteY39" fmla="*/ 124696 h 253624"/>
              <a:gd name="connsiteX40" fmla="*/ 265571 w 338739"/>
              <a:gd name="connsiteY40" fmla="*/ 29445 h 253624"/>
              <a:gd name="connsiteX41" fmla="*/ 255069 w 338739"/>
              <a:gd name="connsiteY41" fmla="*/ 24154 h 253624"/>
              <a:gd name="connsiteX42" fmla="*/ 109244 w 338739"/>
              <a:gd name="connsiteY42" fmla="*/ 5368 h 253624"/>
              <a:gd name="connsiteX43" fmla="*/ 177824 w 338739"/>
              <a:gd name="connsiteY43" fmla="*/ 5368 h 253624"/>
              <a:gd name="connsiteX44" fmla="*/ 185737 w 338739"/>
              <a:gd name="connsiteY44" fmla="*/ 13236 h 253624"/>
              <a:gd name="connsiteX45" fmla="*/ 185737 w 338739"/>
              <a:gd name="connsiteY45" fmla="*/ 238800 h 253624"/>
              <a:gd name="connsiteX46" fmla="*/ 177824 w 338739"/>
              <a:gd name="connsiteY46" fmla="*/ 246668 h 253624"/>
              <a:gd name="connsiteX47" fmla="*/ 109244 w 338739"/>
              <a:gd name="connsiteY47" fmla="*/ 246668 h 253624"/>
              <a:gd name="connsiteX48" fmla="*/ 100012 w 338739"/>
              <a:gd name="connsiteY48" fmla="*/ 238800 h 253624"/>
              <a:gd name="connsiteX49" fmla="*/ 100012 w 338739"/>
              <a:gd name="connsiteY49" fmla="*/ 13236 h 253624"/>
              <a:gd name="connsiteX50" fmla="*/ 109244 w 338739"/>
              <a:gd name="connsiteY50" fmla="*/ 5368 h 253624"/>
              <a:gd name="connsiteX51" fmla="*/ 9232 w 338739"/>
              <a:gd name="connsiteY51" fmla="*/ 5368 h 253624"/>
              <a:gd name="connsiteX52" fmla="*/ 76493 w 338739"/>
              <a:gd name="connsiteY52" fmla="*/ 5368 h 253624"/>
              <a:gd name="connsiteX53" fmla="*/ 85725 w 338739"/>
              <a:gd name="connsiteY53" fmla="*/ 13236 h 253624"/>
              <a:gd name="connsiteX54" fmla="*/ 85725 w 338739"/>
              <a:gd name="connsiteY54" fmla="*/ 238800 h 253624"/>
              <a:gd name="connsiteX55" fmla="*/ 76493 w 338739"/>
              <a:gd name="connsiteY55" fmla="*/ 246668 h 253624"/>
              <a:gd name="connsiteX56" fmla="*/ 9232 w 338739"/>
              <a:gd name="connsiteY56" fmla="*/ 246668 h 253624"/>
              <a:gd name="connsiteX57" fmla="*/ 0 w 338739"/>
              <a:gd name="connsiteY57" fmla="*/ 238800 h 253624"/>
              <a:gd name="connsiteX58" fmla="*/ 0 w 338739"/>
              <a:gd name="connsiteY58" fmla="*/ 13236 h 253624"/>
              <a:gd name="connsiteX59" fmla="*/ 9232 w 338739"/>
              <a:gd name="connsiteY59" fmla="*/ 5368 h 253624"/>
              <a:gd name="connsiteX60" fmla="*/ 270934 w 338739"/>
              <a:gd name="connsiteY60" fmla="*/ 335 h 253624"/>
              <a:gd name="connsiteX61" fmla="*/ 281517 w 338739"/>
              <a:gd name="connsiteY61" fmla="*/ 6923 h 253624"/>
              <a:gd name="connsiteX62" fmla="*/ 338402 w 338739"/>
              <a:gd name="connsiteY62" fmla="*/ 225622 h 253624"/>
              <a:gd name="connsiteX63" fmla="*/ 331788 w 338739"/>
              <a:gd name="connsiteY63" fmla="*/ 236162 h 253624"/>
              <a:gd name="connsiteX64" fmla="*/ 265642 w 338739"/>
              <a:gd name="connsiteY64" fmla="*/ 253289 h 253624"/>
              <a:gd name="connsiteX65" fmla="*/ 255058 w 338739"/>
              <a:gd name="connsiteY65" fmla="*/ 246701 h 253624"/>
              <a:gd name="connsiteX66" fmla="*/ 198173 w 338739"/>
              <a:gd name="connsiteY66" fmla="*/ 28002 h 253624"/>
              <a:gd name="connsiteX67" fmla="*/ 203464 w 338739"/>
              <a:gd name="connsiteY67" fmla="*/ 17462 h 253624"/>
              <a:gd name="connsiteX68" fmla="*/ 270934 w 338739"/>
              <a:gd name="connsiteY68" fmla="*/ 335 h 253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38739" h="253624">
                <a:moveTo>
                  <a:pt x="142875" y="176818"/>
                </a:moveTo>
                <a:cubicBezTo>
                  <a:pt x="131477" y="176818"/>
                  <a:pt x="122237" y="186768"/>
                  <a:pt x="122237" y="199043"/>
                </a:cubicBezTo>
                <a:cubicBezTo>
                  <a:pt x="122237" y="211318"/>
                  <a:pt x="131477" y="221268"/>
                  <a:pt x="142875" y="221268"/>
                </a:cubicBezTo>
                <a:cubicBezTo>
                  <a:pt x="154273" y="221268"/>
                  <a:pt x="163513" y="211318"/>
                  <a:pt x="163513" y="199043"/>
                </a:cubicBezTo>
                <a:cubicBezTo>
                  <a:pt x="163513" y="186768"/>
                  <a:pt x="154273" y="176818"/>
                  <a:pt x="142875" y="176818"/>
                </a:cubicBezTo>
                <a:close/>
                <a:moveTo>
                  <a:pt x="43657" y="176818"/>
                </a:moveTo>
                <a:cubicBezTo>
                  <a:pt x="31820" y="176818"/>
                  <a:pt x="22225" y="186768"/>
                  <a:pt x="22225" y="199043"/>
                </a:cubicBezTo>
                <a:cubicBezTo>
                  <a:pt x="22225" y="211318"/>
                  <a:pt x="31820" y="221268"/>
                  <a:pt x="43657" y="221268"/>
                </a:cubicBezTo>
                <a:cubicBezTo>
                  <a:pt x="55494" y="221268"/>
                  <a:pt x="65089" y="211318"/>
                  <a:pt x="65089" y="199043"/>
                </a:cubicBezTo>
                <a:cubicBezTo>
                  <a:pt x="65089" y="186768"/>
                  <a:pt x="55494" y="176818"/>
                  <a:pt x="43657" y="176818"/>
                </a:cubicBezTo>
                <a:close/>
                <a:moveTo>
                  <a:pt x="282046" y="176289"/>
                </a:moveTo>
                <a:cubicBezTo>
                  <a:pt x="270140" y="178935"/>
                  <a:pt x="263525" y="190841"/>
                  <a:pt x="266171" y="202747"/>
                </a:cubicBezTo>
                <a:cubicBezTo>
                  <a:pt x="268817" y="213331"/>
                  <a:pt x="280723" y="221268"/>
                  <a:pt x="292629" y="217299"/>
                </a:cubicBezTo>
                <a:cubicBezTo>
                  <a:pt x="303213" y="214654"/>
                  <a:pt x="311150" y="202747"/>
                  <a:pt x="307181" y="192164"/>
                </a:cubicBezTo>
                <a:cubicBezTo>
                  <a:pt x="304536" y="180258"/>
                  <a:pt x="292629" y="173643"/>
                  <a:pt x="282046" y="176289"/>
                </a:cubicBezTo>
                <a:close/>
                <a:moveTo>
                  <a:pt x="129742" y="24418"/>
                </a:moveTo>
                <a:cubicBezTo>
                  <a:pt x="124546" y="24418"/>
                  <a:pt x="120650" y="28405"/>
                  <a:pt x="120650" y="32392"/>
                </a:cubicBezTo>
                <a:cubicBezTo>
                  <a:pt x="120650" y="32392"/>
                  <a:pt x="120650" y="32392"/>
                  <a:pt x="120650" y="130743"/>
                </a:cubicBezTo>
                <a:cubicBezTo>
                  <a:pt x="120650" y="134731"/>
                  <a:pt x="124546" y="138718"/>
                  <a:pt x="129742" y="138718"/>
                </a:cubicBezTo>
                <a:cubicBezTo>
                  <a:pt x="129742" y="138718"/>
                  <a:pt x="129742" y="138718"/>
                  <a:pt x="155719" y="138718"/>
                </a:cubicBezTo>
                <a:cubicBezTo>
                  <a:pt x="159616" y="138718"/>
                  <a:pt x="163513" y="134731"/>
                  <a:pt x="163513" y="130743"/>
                </a:cubicBezTo>
                <a:lnTo>
                  <a:pt x="163513" y="32392"/>
                </a:lnTo>
                <a:cubicBezTo>
                  <a:pt x="163513" y="28405"/>
                  <a:pt x="159616" y="24418"/>
                  <a:pt x="155719" y="24418"/>
                </a:cubicBezTo>
                <a:cubicBezTo>
                  <a:pt x="155719" y="24418"/>
                  <a:pt x="155719" y="24418"/>
                  <a:pt x="129742" y="24418"/>
                </a:cubicBezTo>
                <a:close/>
                <a:moveTo>
                  <a:pt x="30018" y="24418"/>
                </a:moveTo>
                <a:cubicBezTo>
                  <a:pt x="26121" y="24418"/>
                  <a:pt x="22225" y="28405"/>
                  <a:pt x="22225" y="32392"/>
                </a:cubicBezTo>
                <a:cubicBezTo>
                  <a:pt x="22225" y="32392"/>
                  <a:pt x="22225" y="32392"/>
                  <a:pt x="22225" y="130743"/>
                </a:cubicBezTo>
                <a:cubicBezTo>
                  <a:pt x="22225" y="134731"/>
                  <a:pt x="26121" y="138718"/>
                  <a:pt x="30018" y="138718"/>
                </a:cubicBezTo>
                <a:cubicBezTo>
                  <a:pt x="30018" y="138718"/>
                  <a:pt x="30018" y="138718"/>
                  <a:pt x="55996" y="138718"/>
                </a:cubicBezTo>
                <a:cubicBezTo>
                  <a:pt x="61191" y="138718"/>
                  <a:pt x="65088" y="134731"/>
                  <a:pt x="65088" y="130743"/>
                </a:cubicBezTo>
                <a:cubicBezTo>
                  <a:pt x="65088" y="130743"/>
                  <a:pt x="65088" y="130743"/>
                  <a:pt x="65088" y="32392"/>
                </a:cubicBezTo>
                <a:cubicBezTo>
                  <a:pt x="65088" y="28405"/>
                  <a:pt x="61191" y="24418"/>
                  <a:pt x="55996" y="24418"/>
                </a:cubicBezTo>
                <a:cubicBezTo>
                  <a:pt x="55996" y="24418"/>
                  <a:pt x="55996" y="24418"/>
                  <a:pt x="30018" y="24418"/>
                </a:cubicBezTo>
                <a:close/>
                <a:moveTo>
                  <a:pt x="255069" y="24154"/>
                </a:moveTo>
                <a:cubicBezTo>
                  <a:pt x="255069" y="24154"/>
                  <a:pt x="255069" y="24154"/>
                  <a:pt x="230126" y="30768"/>
                </a:cubicBezTo>
                <a:cubicBezTo>
                  <a:pt x="224875" y="32091"/>
                  <a:pt x="222250" y="36060"/>
                  <a:pt x="223563" y="41352"/>
                </a:cubicBezTo>
                <a:cubicBezTo>
                  <a:pt x="223563" y="41352"/>
                  <a:pt x="223563" y="41352"/>
                  <a:pt x="248505" y="135279"/>
                </a:cubicBezTo>
                <a:cubicBezTo>
                  <a:pt x="248505" y="139248"/>
                  <a:pt x="253756" y="141894"/>
                  <a:pt x="257694" y="141894"/>
                </a:cubicBezTo>
                <a:lnTo>
                  <a:pt x="283949" y="135279"/>
                </a:lnTo>
                <a:cubicBezTo>
                  <a:pt x="287888" y="133956"/>
                  <a:pt x="290513" y="128665"/>
                  <a:pt x="289200" y="124696"/>
                </a:cubicBezTo>
                <a:cubicBezTo>
                  <a:pt x="289200" y="124696"/>
                  <a:pt x="289200" y="124696"/>
                  <a:pt x="265571" y="29445"/>
                </a:cubicBezTo>
                <a:cubicBezTo>
                  <a:pt x="264258" y="25477"/>
                  <a:pt x="260320" y="22831"/>
                  <a:pt x="255069" y="24154"/>
                </a:cubicBezTo>
                <a:close/>
                <a:moveTo>
                  <a:pt x="109244" y="5368"/>
                </a:moveTo>
                <a:cubicBezTo>
                  <a:pt x="109244" y="5368"/>
                  <a:pt x="109244" y="5368"/>
                  <a:pt x="177824" y="5368"/>
                </a:cubicBezTo>
                <a:cubicBezTo>
                  <a:pt x="181780" y="5368"/>
                  <a:pt x="185737" y="9302"/>
                  <a:pt x="185737" y="13236"/>
                </a:cubicBezTo>
                <a:cubicBezTo>
                  <a:pt x="185737" y="13236"/>
                  <a:pt x="185737" y="13236"/>
                  <a:pt x="185737" y="238800"/>
                </a:cubicBezTo>
                <a:cubicBezTo>
                  <a:pt x="185737" y="242734"/>
                  <a:pt x="181780" y="246668"/>
                  <a:pt x="177824" y="246668"/>
                </a:cubicBezTo>
                <a:cubicBezTo>
                  <a:pt x="177824" y="246668"/>
                  <a:pt x="177824" y="246668"/>
                  <a:pt x="109244" y="246668"/>
                </a:cubicBezTo>
                <a:cubicBezTo>
                  <a:pt x="103968" y="246668"/>
                  <a:pt x="100012" y="242734"/>
                  <a:pt x="100012" y="238800"/>
                </a:cubicBezTo>
                <a:cubicBezTo>
                  <a:pt x="100012" y="238800"/>
                  <a:pt x="100012" y="238800"/>
                  <a:pt x="100012" y="13236"/>
                </a:cubicBezTo>
                <a:cubicBezTo>
                  <a:pt x="100012" y="9302"/>
                  <a:pt x="103968" y="5368"/>
                  <a:pt x="109244" y="5368"/>
                </a:cubicBezTo>
                <a:close/>
                <a:moveTo>
                  <a:pt x="9232" y="5368"/>
                </a:moveTo>
                <a:cubicBezTo>
                  <a:pt x="9232" y="5368"/>
                  <a:pt x="9232" y="5368"/>
                  <a:pt x="76493" y="5368"/>
                </a:cubicBezTo>
                <a:cubicBezTo>
                  <a:pt x="81768" y="5368"/>
                  <a:pt x="85725" y="9302"/>
                  <a:pt x="85725" y="13236"/>
                </a:cubicBezTo>
                <a:cubicBezTo>
                  <a:pt x="85725" y="13236"/>
                  <a:pt x="85725" y="13236"/>
                  <a:pt x="85725" y="238800"/>
                </a:cubicBezTo>
                <a:cubicBezTo>
                  <a:pt x="85725" y="242734"/>
                  <a:pt x="81768" y="246668"/>
                  <a:pt x="76493" y="246668"/>
                </a:cubicBezTo>
                <a:cubicBezTo>
                  <a:pt x="76493" y="246668"/>
                  <a:pt x="76493" y="246668"/>
                  <a:pt x="9232" y="246668"/>
                </a:cubicBezTo>
                <a:cubicBezTo>
                  <a:pt x="3956" y="246668"/>
                  <a:pt x="0" y="242734"/>
                  <a:pt x="0" y="238800"/>
                </a:cubicBezTo>
                <a:cubicBezTo>
                  <a:pt x="0" y="238800"/>
                  <a:pt x="0" y="238800"/>
                  <a:pt x="0" y="13236"/>
                </a:cubicBezTo>
                <a:cubicBezTo>
                  <a:pt x="0" y="9302"/>
                  <a:pt x="3956" y="5368"/>
                  <a:pt x="9232" y="5368"/>
                </a:cubicBezTo>
                <a:close/>
                <a:moveTo>
                  <a:pt x="270934" y="335"/>
                </a:moveTo>
                <a:cubicBezTo>
                  <a:pt x="274902" y="-982"/>
                  <a:pt x="280194" y="1653"/>
                  <a:pt x="281517" y="6923"/>
                </a:cubicBezTo>
                <a:cubicBezTo>
                  <a:pt x="281517" y="6923"/>
                  <a:pt x="281517" y="6923"/>
                  <a:pt x="338402" y="225622"/>
                </a:cubicBezTo>
                <a:cubicBezTo>
                  <a:pt x="339725" y="229574"/>
                  <a:pt x="337079" y="234844"/>
                  <a:pt x="331788" y="236162"/>
                </a:cubicBezTo>
                <a:cubicBezTo>
                  <a:pt x="331788" y="236162"/>
                  <a:pt x="331788" y="236162"/>
                  <a:pt x="265642" y="253289"/>
                </a:cubicBezTo>
                <a:cubicBezTo>
                  <a:pt x="260350" y="254606"/>
                  <a:pt x="256381" y="251971"/>
                  <a:pt x="255058" y="246701"/>
                </a:cubicBezTo>
                <a:cubicBezTo>
                  <a:pt x="255058" y="246701"/>
                  <a:pt x="255058" y="246701"/>
                  <a:pt x="198173" y="28002"/>
                </a:cubicBezTo>
                <a:cubicBezTo>
                  <a:pt x="196850" y="24050"/>
                  <a:pt x="199496" y="18780"/>
                  <a:pt x="203464" y="17462"/>
                </a:cubicBezTo>
                <a:cubicBezTo>
                  <a:pt x="203464" y="17462"/>
                  <a:pt x="203464" y="17462"/>
                  <a:pt x="270934" y="335"/>
                </a:cubicBezTo>
                <a:close/>
              </a:path>
            </a:pathLst>
          </a:custGeom>
          <a:solidFill>
            <a:srgbClr val="005DA2"/>
          </a:solidFill>
          <a:ln>
            <a:noFill/>
          </a:ln>
        </p:spPr>
        <p:txBody>
          <a:bodyPr/>
          <a:lstStyle/>
          <a:p>
            <a:endParaRPr lang="zh-CN" altLang="en-US">
              <a:cs typeface="+mn-ea"/>
              <a:sym typeface="+mn-lt"/>
            </a:endParaRPr>
          </a:p>
        </p:txBody>
      </p:sp>
      <p:cxnSp>
        <p:nvCxnSpPr>
          <p:cNvPr id="21" name="直接连接符 20"/>
          <p:cNvCxnSpPr/>
          <p:nvPr/>
        </p:nvCxnSpPr>
        <p:spPr>
          <a:xfrm>
            <a:off x="538296" y="1237023"/>
            <a:ext cx="2697271" cy="117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6"/>
          <p:cNvSpPr txBox="1"/>
          <p:nvPr/>
        </p:nvSpPr>
        <p:spPr>
          <a:xfrm>
            <a:off x="425752" y="893864"/>
            <a:ext cx="2852019"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cs typeface="+mn-ea"/>
                <a:sym typeface="+mn-lt"/>
              </a:rPr>
              <a:t>竣工验收注意问题</a:t>
            </a:r>
            <a:endParaRPr lang="zh-CN" altLang="en-US" sz="1600" b="1" dirty="0">
              <a:solidFill>
                <a:schemeClr val="tx1">
                  <a:lumMod val="65000"/>
                  <a:lumOff val="35000"/>
                </a:schemeClr>
              </a:solidFill>
              <a:cs typeface="+mn-ea"/>
              <a:sym typeface="+mn-lt"/>
            </a:endParaRPr>
          </a:p>
        </p:txBody>
      </p:sp>
    </p:spTree>
    <p:extLst>
      <p:ext uri="{BB962C8B-B14F-4D97-AF65-F5344CB8AC3E}">
        <p14:creationId xmlns:p14="http://schemas.microsoft.com/office/powerpoint/2010/main" xmlns="" val="3834565098"/>
      </p:ext>
    </p:extLst>
  </p:cSld>
  <p:clrMapOvr>
    <a:masterClrMapping/>
  </p:clrMapOvr>
  <mc:AlternateContent xmlns:mc="http://schemas.openxmlformats.org/markup-compatibility/2006">
    <mc:Choice xmlns:p14="http://schemas.microsoft.com/office/powerpoint/2010/main" xmlns=""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par>
                          <p:cTn id="12" fill="hold">
                            <p:stCondLst>
                              <p:cond delay="65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150"/>
                            </p:stCondLst>
                            <p:childTnLst>
                              <p:par>
                                <p:cTn id="17" presetID="14" presetClass="entr" presetSubtype="1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par>
                          <p:cTn id="20" fill="hold">
                            <p:stCondLst>
                              <p:cond delay="1650"/>
                            </p:stCondLst>
                            <p:childTnLst>
                              <p:par>
                                <p:cTn id="21" presetID="16" presetClass="entr" presetSubtype="37"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outVertical)">
                                      <p:cBhvr>
                                        <p:cTn id="23" dur="500"/>
                                        <p:tgtEl>
                                          <p:spTgt spid="21"/>
                                        </p:tgtEl>
                                      </p:cBhvr>
                                    </p:animEffect>
                                  </p:childTnLst>
                                </p:cTn>
                              </p:par>
                            </p:childTnLst>
                          </p:cTn>
                        </p:par>
                        <p:par>
                          <p:cTn id="24" fill="hold">
                            <p:stCondLst>
                              <p:cond delay="2150"/>
                            </p:stCondLst>
                            <p:childTnLst>
                              <p:par>
                                <p:cTn id="25" presetID="16" presetClass="entr" presetSubtype="37"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outVertical)">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07654"/>
            <a:ext cx="2714612" cy="20182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410451" y="1930936"/>
            <a:ext cx="1553630" cy="1569660"/>
          </a:xfrm>
          <a:prstGeom prst="rect">
            <a:avLst/>
          </a:prstGeom>
          <a:noFill/>
        </p:spPr>
        <p:txBody>
          <a:bodyPr wrap="none" rtlCol="0">
            <a:spAutoFit/>
          </a:bodyPr>
          <a:lstStyle/>
          <a:p>
            <a:r>
              <a:rPr lang="en-US" altLang="zh-CN" sz="9600" dirty="0" smtClean="0">
                <a:solidFill>
                  <a:schemeClr val="bg1"/>
                </a:solidFill>
                <a:cs typeface="+mn-ea"/>
                <a:sym typeface="+mn-lt"/>
              </a:rPr>
              <a:t>07</a:t>
            </a:r>
            <a:endParaRPr lang="zh-CN" altLang="en-US" sz="9600" dirty="0">
              <a:solidFill>
                <a:schemeClr val="bg1"/>
              </a:solidFill>
              <a:cs typeface="+mn-ea"/>
              <a:sym typeface="+mn-lt"/>
            </a:endParaRPr>
          </a:p>
        </p:txBody>
      </p:sp>
      <p:sp>
        <p:nvSpPr>
          <p:cNvPr id="5" name="文本框 4"/>
          <p:cNvSpPr txBox="1"/>
          <p:nvPr/>
        </p:nvSpPr>
        <p:spPr>
          <a:xfrm>
            <a:off x="3071802" y="2071684"/>
            <a:ext cx="2859459" cy="1569660"/>
          </a:xfrm>
          <a:prstGeom prst="rect">
            <a:avLst/>
          </a:prstGeom>
          <a:noFill/>
        </p:spPr>
        <p:txBody>
          <a:bodyPr wrap="square" rtlCol="0">
            <a:spAutoFit/>
          </a:bodyPr>
          <a:lstStyle/>
          <a:p>
            <a:pPr algn="ctr"/>
            <a:r>
              <a:rPr lang="zh-CN" altLang="en-US" sz="4800" b="1" dirty="0" smtClean="0">
                <a:solidFill>
                  <a:schemeClr val="tx1">
                    <a:lumMod val="75000"/>
                    <a:lumOff val="25000"/>
                  </a:schemeClr>
                </a:solidFill>
                <a:cs typeface="+mn-ea"/>
                <a:sym typeface="+mn-lt"/>
              </a:rPr>
              <a:t>依法结算</a:t>
            </a:r>
            <a:endParaRPr lang="en-US" altLang="zh-CN" sz="4800" b="1" dirty="0" smtClean="0">
              <a:solidFill>
                <a:schemeClr val="tx1">
                  <a:lumMod val="75000"/>
                  <a:lumOff val="25000"/>
                </a:schemeClr>
              </a:solidFill>
              <a:cs typeface="+mn-ea"/>
              <a:sym typeface="+mn-lt"/>
            </a:endParaRPr>
          </a:p>
          <a:p>
            <a:pPr algn="ctr"/>
            <a:r>
              <a:rPr lang="zh-CN" altLang="en-US" sz="4800" b="1" dirty="0" smtClean="0">
                <a:solidFill>
                  <a:schemeClr val="tx1">
                    <a:lumMod val="75000"/>
                    <a:lumOff val="25000"/>
                  </a:schemeClr>
                </a:solidFill>
                <a:cs typeface="+mn-ea"/>
                <a:sym typeface="+mn-lt"/>
              </a:rPr>
              <a:t>工程款</a:t>
            </a:r>
            <a:endParaRPr lang="en-US" altLang="zh-CN" sz="4800" b="1" dirty="0">
              <a:solidFill>
                <a:schemeClr val="tx1">
                  <a:lumMod val="75000"/>
                  <a:lumOff val="25000"/>
                </a:schemeClr>
              </a:solidFill>
              <a:cs typeface="+mn-ea"/>
              <a:sym typeface="+mn-lt"/>
            </a:endParaRPr>
          </a:p>
        </p:txBody>
      </p:sp>
      <p:sp>
        <p:nvSpPr>
          <p:cNvPr id="29" name="矩形 28"/>
          <p:cNvSpPr/>
          <p:nvPr/>
        </p:nvSpPr>
        <p:spPr>
          <a:xfrm>
            <a:off x="6286512" y="1707653"/>
            <a:ext cx="2893417" cy="20182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xmlns="" val="1145578432"/>
      </p:ext>
    </p:extLst>
  </p:cSld>
  <p:clrMapOvr>
    <a:masterClrMapping/>
  </p:clrMapOvr>
  <mc:AlternateContent xmlns:mc="http://schemas.openxmlformats.org/markup-compatibility/2006">
    <mc:Choice xmlns:p14="http://schemas.microsoft.com/office/powerpoint/2010/main" xmlns=""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 calcmode="lin" valueType="num">
                                      <p:cBhvr>
                                        <p:cTn id="1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down)">
                                      <p:cBhvr>
                                        <p:cTn id="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857880" y="123478"/>
            <a:ext cx="3232906"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bg1"/>
                </a:solidFill>
                <a:latin typeface="+mn-lt"/>
                <a:ea typeface="+mn-ea"/>
                <a:cs typeface="+mn-ea"/>
                <a:sym typeface="+mn-lt"/>
              </a:rPr>
              <a:t>结算</a:t>
            </a:r>
            <a:endParaRPr lang="zh-CN" altLang="en-US" sz="1800" b="1" dirty="0">
              <a:solidFill>
                <a:schemeClr val="bg1"/>
              </a:solidFill>
              <a:latin typeface="+mn-lt"/>
              <a:ea typeface="+mn-ea"/>
              <a:cs typeface="+mn-ea"/>
              <a:sym typeface="+mn-lt"/>
            </a:endParaRPr>
          </a:p>
        </p:txBody>
      </p:sp>
      <p:grpSp>
        <p:nvGrpSpPr>
          <p:cNvPr id="4" name="组合 3"/>
          <p:cNvGrpSpPr/>
          <p:nvPr/>
        </p:nvGrpSpPr>
        <p:grpSpPr>
          <a:xfrm>
            <a:off x="571472" y="928676"/>
            <a:ext cx="8064896" cy="3600401"/>
            <a:chOff x="4675642" y="2240305"/>
            <a:chExt cx="7283405" cy="2479495"/>
          </a:xfrm>
        </p:grpSpPr>
        <p:sp>
          <p:nvSpPr>
            <p:cNvPr id="5" name="任意多边形 4"/>
            <p:cNvSpPr/>
            <p:nvPr/>
          </p:nvSpPr>
          <p:spPr>
            <a:xfrm>
              <a:off x="4675642" y="2240305"/>
              <a:ext cx="7211557" cy="366622"/>
            </a:xfrm>
            <a:custGeom>
              <a:avLst/>
              <a:gdLst>
                <a:gd name="connsiteX0" fmla="*/ 0 w 7211557"/>
                <a:gd name="connsiteY0" fmla="*/ 69370 h 416212"/>
                <a:gd name="connsiteX1" fmla="*/ 69370 w 7211557"/>
                <a:gd name="connsiteY1" fmla="*/ 0 h 416212"/>
                <a:gd name="connsiteX2" fmla="*/ 7142187 w 7211557"/>
                <a:gd name="connsiteY2" fmla="*/ 0 h 416212"/>
                <a:gd name="connsiteX3" fmla="*/ 7211557 w 7211557"/>
                <a:gd name="connsiteY3" fmla="*/ 69370 h 416212"/>
                <a:gd name="connsiteX4" fmla="*/ 7211557 w 7211557"/>
                <a:gd name="connsiteY4" fmla="*/ 346842 h 416212"/>
                <a:gd name="connsiteX5" fmla="*/ 7142187 w 7211557"/>
                <a:gd name="connsiteY5" fmla="*/ 416212 h 416212"/>
                <a:gd name="connsiteX6" fmla="*/ 69370 w 7211557"/>
                <a:gd name="connsiteY6" fmla="*/ 416212 h 416212"/>
                <a:gd name="connsiteX7" fmla="*/ 0 w 7211557"/>
                <a:gd name="connsiteY7" fmla="*/ 346842 h 416212"/>
                <a:gd name="connsiteX8" fmla="*/ 0 w 7211557"/>
                <a:gd name="connsiteY8" fmla="*/ 69370 h 41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11557" h="416212">
                  <a:moveTo>
                    <a:pt x="0" y="69370"/>
                  </a:moveTo>
                  <a:cubicBezTo>
                    <a:pt x="0" y="31058"/>
                    <a:pt x="31058" y="0"/>
                    <a:pt x="69370" y="0"/>
                  </a:cubicBezTo>
                  <a:lnTo>
                    <a:pt x="7142187" y="0"/>
                  </a:lnTo>
                  <a:cubicBezTo>
                    <a:pt x="7180499" y="0"/>
                    <a:pt x="7211557" y="31058"/>
                    <a:pt x="7211557" y="69370"/>
                  </a:cubicBezTo>
                  <a:lnTo>
                    <a:pt x="7211557" y="346842"/>
                  </a:lnTo>
                  <a:cubicBezTo>
                    <a:pt x="7211557" y="385154"/>
                    <a:pt x="7180499" y="416212"/>
                    <a:pt x="7142187" y="416212"/>
                  </a:cubicBezTo>
                  <a:lnTo>
                    <a:pt x="69370" y="416212"/>
                  </a:lnTo>
                  <a:cubicBezTo>
                    <a:pt x="31058" y="416212"/>
                    <a:pt x="0" y="385154"/>
                    <a:pt x="0" y="346842"/>
                  </a:cubicBezTo>
                  <a:lnTo>
                    <a:pt x="0" y="69370"/>
                  </a:lnTo>
                  <a:close/>
                </a:path>
              </a:pathLst>
            </a:custGeom>
            <a:solidFill>
              <a:srgbClr val="005DA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518" tIns="96518" rIns="96518" bIns="96518" numCol="1" spcCol="1270" anchor="ctr" anchorCtr="0">
              <a:noAutofit/>
            </a:bodyPr>
            <a:lstStyle/>
            <a:p>
              <a:pPr lvl="0" defTabSz="889000">
                <a:lnSpc>
                  <a:spcPct val="90000"/>
                </a:lnSpc>
                <a:spcBef>
                  <a:spcPct val="0"/>
                </a:spcBef>
                <a:spcAft>
                  <a:spcPct val="35000"/>
                </a:spcAft>
              </a:pPr>
              <a:r>
                <a:rPr lang="zh-CN" altLang="en-US" dirty="0" smtClean="0">
                  <a:cs typeface="+mn-ea"/>
                  <a:sym typeface="+mn-lt"/>
                </a:rPr>
                <a:t>价款认定</a:t>
              </a:r>
              <a:endParaRPr lang="zh-CN" altLang="en-US" dirty="0">
                <a:cs typeface="+mn-ea"/>
                <a:sym typeface="+mn-lt"/>
              </a:endParaRPr>
            </a:p>
          </p:txBody>
        </p:sp>
        <p:sp>
          <p:nvSpPr>
            <p:cNvPr id="6" name="任意多边形 5"/>
            <p:cNvSpPr/>
            <p:nvPr/>
          </p:nvSpPr>
          <p:spPr>
            <a:xfrm>
              <a:off x="4675642" y="2638065"/>
              <a:ext cx="7211557" cy="1059840"/>
            </a:xfrm>
            <a:custGeom>
              <a:avLst/>
              <a:gdLst>
                <a:gd name="connsiteX0" fmla="*/ 0 w 7211557"/>
                <a:gd name="connsiteY0" fmla="*/ 0 h 1059840"/>
                <a:gd name="connsiteX1" fmla="*/ 7211557 w 7211557"/>
                <a:gd name="connsiteY1" fmla="*/ 0 h 1059840"/>
                <a:gd name="connsiteX2" fmla="*/ 7211557 w 7211557"/>
                <a:gd name="connsiteY2" fmla="*/ 1059840 h 1059840"/>
                <a:gd name="connsiteX3" fmla="*/ 0 w 7211557"/>
                <a:gd name="connsiteY3" fmla="*/ 1059840 h 1059840"/>
                <a:gd name="connsiteX4" fmla="*/ 0 w 7211557"/>
                <a:gd name="connsiteY4" fmla="*/ 0 h 1059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1557" h="1059840">
                  <a:moveTo>
                    <a:pt x="0" y="0"/>
                  </a:moveTo>
                  <a:lnTo>
                    <a:pt x="7211557" y="0"/>
                  </a:lnTo>
                  <a:lnTo>
                    <a:pt x="7211557" y="1059840"/>
                  </a:lnTo>
                  <a:lnTo>
                    <a:pt x="0" y="10598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967" tIns="20320" rIns="113792" bIns="20320" numCol="1" spcCol="1270" anchor="t" anchorCtr="0">
              <a:noAutofit/>
            </a:bodyPr>
            <a:lstStyle/>
            <a:p>
              <a:pPr marL="171450" lvl="1" indent="-171450" defTabSz="711200">
                <a:lnSpc>
                  <a:spcPct val="150000"/>
                </a:lnSpc>
                <a:spcBef>
                  <a:spcPct val="0"/>
                </a:spcBef>
                <a:spcAft>
                  <a:spcPct val="20000"/>
                </a:spcAft>
                <a:buChar char="••"/>
              </a:pPr>
              <a:r>
                <a:rPr lang="zh-CN" altLang="en-US" sz="1600" dirty="0" smtClean="0"/>
                <a:t>最高人民法院［</a:t>
              </a:r>
              <a:r>
                <a:rPr lang="en-US" sz="1600" dirty="0" smtClean="0"/>
                <a:t>2005</a:t>
              </a:r>
              <a:r>
                <a:rPr lang="zh-CN" altLang="en-US" sz="1600" dirty="0" smtClean="0"/>
                <a:t>］民一他字第</a:t>
              </a:r>
              <a:r>
                <a:rPr lang="en-US" sz="1600" dirty="0" smtClean="0"/>
                <a:t>23</a:t>
              </a:r>
              <a:r>
                <a:rPr lang="zh-CN" altLang="en-US" sz="1600" dirty="0" smtClean="0"/>
                <a:t>号复函</a:t>
              </a:r>
              <a:endParaRPr lang="zh-CN" altLang="en-US" sz="1600" dirty="0">
                <a:cs typeface="+mn-ea"/>
                <a:sym typeface="+mn-lt"/>
              </a:endParaRPr>
            </a:p>
          </p:txBody>
        </p:sp>
        <p:sp>
          <p:nvSpPr>
            <p:cNvPr id="7" name="任意多边形 6"/>
            <p:cNvSpPr/>
            <p:nvPr/>
          </p:nvSpPr>
          <p:spPr>
            <a:xfrm>
              <a:off x="4675642" y="3076660"/>
              <a:ext cx="7211557" cy="394059"/>
            </a:xfrm>
            <a:custGeom>
              <a:avLst/>
              <a:gdLst>
                <a:gd name="connsiteX0" fmla="*/ 0 w 7211557"/>
                <a:gd name="connsiteY0" fmla="*/ 73943 h 443649"/>
                <a:gd name="connsiteX1" fmla="*/ 73943 w 7211557"/>
                <a:gd name="connsiteY1" fmla="*/ 0 h 443649"/>
                <a:gd name="connsiteX2" fmla="*/ 7137614 w 7211557"/>
                <a:gd name="connsiteY2" fmla="*/ 0 h 443649"/>
                <a:gd name="connsiteX3" fmla="*/ 7211557 w 7211557"/>
                <a:gd name="connsiteY3" fmla="*/ 73943 h 443649"/>
                <a:gd name="connsiteX4" fmla="*/ 7211557 w 7211557"/>
                <a:gd name="connsiteY4" fmla="*/ 369706 h 443649"/>
                <a:gd name="connsiteX5" fmla="*/ 7137614 w 7211557"/>
                <a:gd name="connsiteY5" fmla="*/ 443649 h 443649"/>
                <a:gd name="connsiteX6" fmla="*/ 73943 w 7211557"/>
                <a:gd name="connsiteY6" fmla="*/ 443649 h 443649"/>
                <a:gd name="connsiteX7" fmla="*/ 0 w 7211557"/>
                <a:gd name="connsiteY7" fmla="*/ 369706 h 443649"/>
                <a:gd name="connsiteX8" fmla="*/ 0 w 7211557"/>
                <a:gd name="connsiteY8" fmla="*/ 73943 h 443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11557" h="443649">
                  <a:moveTo>
                    <a:pt x="0" y="73943"/>
                  </a:moveTo>
                  <a:cubicBezTo>
                    <a:pt x="0" y="33105"/>
                    <a:pt x="33105" y="0"/>
                    <a:pt x="73943" y="0"/>
                  </a:cubicBezTo>
                  <a:lnTo>
                    <a:pt x="7137614" y="0"/>
                  </a:lnTo>
                  <a:cubicBezTo>
                    <a:pt x="7178452" y="0"/>
                    <a:pt x="7211557" y="33105"/>
                    <a:pt x="7211557" y="73943"/>
                  </a:cubicBezTo>
                  <a:lnTo>
                    <a:pt x="7211557" y="369706"/>
                  </a:lnTo>
                  <a:cubicBezTo>
                    <a:pt x="7211557" y="410544"/>
                    <a:pt x="7178452" y="443649"/>
                    <a:pt x="7137614" y="443649"/>
                  </a:cubicBezTo>
                  <a:lnTo>
                    <a:pt x="73943" y="443649"/>
                  </a:lnTo>
                  <a:cubicBezTo>
                    <a:pt x="33105" y="443649"/>
                    <a:pt x="0" y="410544"/>
                    <a:pt x="0" y="369706"/>
                  </a:cubicBezTo>
                  <a:lnTo>
                    <a:pt x="0" y="73943"/>
                  </a:lnTo>
                  <a:close/>
                </a:path>
              </a:pathLst>
            </a:custGeom>
            <a:solidFill>
              <a:srgbClr val="005DA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7857" tIns="97857" rIns="97857" bIns="97857" numCol="1" spcCol="1270" anchor="ctr" anchorCtr="0">
              <a:noAutofit/>
            </a:bodyPr>
            <a:lstStyle/>
            <a:p>
              <a:r>
                <a:rPr lang="zh-CN" altLang="en-US" sz="1600" dirty="0" smtClean="0">
                  <a:cs typeface="+mn-ea"/>
                  <a:sym typeface="+mn-lt"/>
                </a:rPr>
                <a:t>证据准备</a:t>
              </a:r>
              <a:r>
                <a:rPr lang="en-US" altLang="zh-CN" sz="1600" dirty="0" smtClean="0">
                  <a:cs typeface="+mn-ea"/>
                  <a:sym typeface="+mn-lt"/>
                </a:rPr>
                <a:t>: </a:t>
              </a:r>
              <a:endParaRPr lang="en-US" altLang="zh-CN" sz="1600" dirty="0">
                <a:cs typeface="+mn-ea"/>
                <a:sym typeface="+mn-lt"/>
              </a:endParaRPr>
            </a:p>
          </p:txBody>
        </p:sp>
        <p:sp>
          <p:nvSpPr>
            <p:cNvPr id="8" name="任意多边形 7"/>
            <p:cNvSpPr/>
            <p:nvPr/>
          </p:nvSpPr>
          <p:spPr>
            <a:xfrm>
              <a:off x="4747490" y="3519436"/>
              <a:ext cx="7211557" cy="1200364"/>
            </a:xfrm>
            <a:custGeom>
              <a:avLst/>
              <a:gdLst>
                <a:gd name="connsiteX0" fmla="*/ 0 w 7211557"/>
                <a:gd name="connsiteY0" fmla="*/ 0 h 1059840"/>
                <a:gd name="connsiteX1" fmla="*/ 7211557 w 7211557"/>
                <a:gd name="connsiteY1" fmla="*/ 0 h 1059840"/>
                <a:gd name="connsiteX2" fmla="*/ 7211557 w 7211557"/>
                <a:gd name="connsiteY2" fmla="*/ 1059840 h 1059840"/>
                <a:gd name="connsiteX3" fmla="*/ 0 w 7211557"/>
                <a:gd name="connsiteY3" fmla="*/ 1059840 h 1059840"/>
                <a:gd name="connsiteX4" fmla="*/ 0 w 7211557"/>
                <a:gd name="connsiteY4" fmla="*/ 0 h 1059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1557" h="1059840">
                  <a:moveTo>
                    <a:pt x="0" y="0"/>
                  </a:moveTo>
                  <a:lnTo>
                    <a:pt x="7211557" y="0"/>
                  </a:lnTo>
                  <a:lnTo>
                    <a:pt x="7211557" y="1059840"/>
                  </a:lnTo>
                  <a:lnTo>
                    <a:pt x="0" y="10598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967" tIns="20320" rIns="113792" bIns="20320" numCol="1" spcCol="1270" anchor="t" anchorCtr="0">
              <a:noAutofit/>
            </a:bodyPr>
            <a:lstStyle/>
            <a:p>
              <a:pPr marL="0" lvl="1" defTabSz="711200">
                <a:lnSpc>
                  <a:spcPct val="150000"/>
                </a:lnSpc>
                <a:spcBef>
                  <a:spcPct val="0"/>
                </a:spcBef>
                <a:spcAft>
                  <a:spcPct val="20000"/>
                </a:spcAft>
              </a:pPr>
              <a:r>
                <a:rPr lang="zh-CN" altLang="en-US" sz="1600" dirty="0" smtClean="0">
                  <a:cs typeface="+mn-ea"/>
                  <a:sym typeface="+mn-lt"/>
                </a:rPr>
                <a:t>建设工程司法解释（二）</a:t>
              </a:r>
              <a:endParaRPr lang="zh-CN" altLang="en-US" sz="1600" dirty="0">
                <a:cs typeface="+mn-ea"/>
                <a:sym typeface="+mn-lt"/>
              </a:endParaRPr>
            </a:p>
            <a:p>
              <a:pPr marL="171450" lvl="1" indent="-171450" defTabSz="711200">
                <a:lnSpc>
                  <a:spcPct val="150000"/>
                </a:lnSpc>
                <a:spcBef>
                  <a:spcPct val="0"/>
                </a:spcBef>
                <a:spcAft>
                  <a:spcPct val="20000"/>
                </a:spcAft>
                <a:buChar char="••"/>
              </a:pPr>
              <a:r>
                <a:rPr lang="zh-CN" altLang="en-US" sz="1600" dirty="0" smtClean="0"/>
                <a:t>建设工程用地规划许可证、建设工程规划许可证、施工合同、中标通知书、图纸、签证单、工程完工、交付工程函件、竣工验收记录、对账单等证据</a:t>
              </a:r>
              <a:endParaRPr lang="zh-CN" altLang="en-US" sz="1600" dirty="0">
                <a:cs typeface="+mn-ea"/>
                <a:sym typeface="+mn-lt"/>
              </a:endParaRPr>
            </a:p>
          </p:txBody>
        </p:sp>
      </p:grpSp>
    </p:spTree>
    <p:extLst>
      <p:ext uri="{BB962C8B-B14F-4D97-AF65-F5344CB8AC3E}">
        <p14:creationId xmlns:p14="http://schemas.microsoft.com/office/powerpoint/2010/main" xmlns="" val="880463159"/>
      </p:ext>
    </p:extLst>
  </p:cSld>
  <p:clrMapOvr>
    <a:masterClrMapping/>
  </p:clrMapOvr>
  <mc:AlternateContent xmlns:mc="http://schemas.openxmlformats.org/markup-compatibility/2006">
    <mc:Choice xmlns:p14="http://schemas.microsoft.com/office/powerpoint/2010/main" xmlns=""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par>
                          <p:cTn id="12" fill="hold">
                            <p:stCondLst>
                              <p:cond delay="550"/>
                            </p:stCondLst>
                            <p:childTnLst>
                              <p:par>
                                <p:cTn id="13" presetID="16" presetClass="entr" presetSubtype="37"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857880" y="12347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bg1"/>
                </a:solidFill>
                <a:latin typeface="+mn-lt"/>
                <a:ea typeface="+mn-ea"/>
                <a:cs typeface="+mn-ea"/>
                <a:sym typeface="+mn-lt"/>
              </a:rPr>
              <a:t> </a:t>
            </a:r>
            <a:r>
              <a:rPr lang="zh-CN" altLang="en-US" sz="1800" b="1" dirty="0" smtClean="0">
                <a:solidFill>
                  <a:schemeClr val="bg1"/>
                </a:solidFill>
                <a:latin typeface="+mn-lt"/>
                <a:ea typeface="+mn-ea"/>
                <a:cs typeface="+mn-ea"/>
                <a:sym typeface="+mn-lt"/>
              </a:rPr>
              <a:t>自行结算效力问题</a:t>
            </a:r>
            <a:endParaRPr lang="zh-CN" altLang="en-US" sz="1800" b="1" dirty="0">
              <a:solidFill>
                <a:schemeClr val="bg1"/>
              </a:solidFill>
              <a:latin typeface="+mn-lt"/>
              <a:ea typeface="+mn-ea"/>
              <a:cs typeface="+mn-ea"/>
              <a:sym typeface="+mn-lt"/>
            </a:endParaRPr>
          </a:p>
        </p:txBody>
      </p:sp>
      <p:sp>
        <p:nvSpPr>
          <p:cNvPr id="7" name="teacher-question-to-the-class_43076"/>
          <p:cNvSpPr>
            <a:spLocks noChangeAspect="1"/>
          </p:cNvSpPr>
          <p:nvPr/>
        </p:nvSpPr>
        <p:spPr bwMode="auto">
          <a:xfrm>
            <a:off x="785786" y="1214428"/>
            <a:ext cx="2000264" cy="2500330"/>
          </a:xfrm>
          <a:custGeom>
            <a:avLst/>
            <a:gdLst>
              <a:gd name="connsiteX0" fmla="*/ 246063 w 330201"/>
              <a:gd name="connsiteY0" fmla="*/ 296862 h 328612"/>
              <a:gd name="connsiteX1" fmla="*/ 252413 w 330201"/>
              <a:gd name="connsiteY1" fmla="*/ 303212 h 328612"/>
              <a:gd name="connsiteX2" fmla="*/ 258763 w 330201"/>
              <a:gd name="connsiteY2" fmla="*/ 296862 h 328612"/>
              <a:gd name="connsiteX3" fmla="*/ 271463 w 330201"/>
              <a:gd name="connsiteY3" fmla="*/ 300037 h 328612"/>
              <a:gd name="connsiteX4" fmla="*/ 273050 w 330201"/>
              <a:gd name="connsiteY4" fmla="*/ 327025 h 328612"/>
              <a:gd name="connsiteX5" fmla="*/ 231775 w 330201"/>
              <a:gd name="connsiteY5" fmla="*/ 327025 h 328612"/>
              <a:gd name="connsiteX6" fmla="*/ 231775 w 330201"/>
              <a:gd name="connsiteY6" fmla="*/ 300037 h 328612"/>
              <a:gd name="connsiteX7" fmla="*/ 188913 w 330201"/>
              <a:gd name="connsiteY7" fmla="*/ 296862 h 328612"/>
              <a:gd name="connsiteX8" fmla="*/ 195263 w 330201"/>
              <a:gd name="connsiteY8" fmla="*/ 303212 h 328612"/>
              <a:gd name="connsiteX9" fmla="*/ 200025 w 330201"/>
              <a:gd name="connsiteY9" fmla="*/ 296862 h 328612"/>
              <a:gd name="connsiteX10" fmla="*/ 212726 w 330201"/>
              <a:gd name="connsiteY10" fmla="*/ 300037 h 328612"/>
              <a:gd name="connsiteX11" fmla="*/ 214313 w 330201"/>
              <a:gd name="connsiteY11" fmla="*/ 327025 h 328612"/>
              <a:gd name="connsiteX12" fmla="*/ 174625 w 330201"/>
              <a:gd name="connsiteY12" fmla="*/ 327025 h 328612"/>
              <a:gd name="connsiteX13" fmla="*/ 174625 w 330201"/>
              <a:gd name="connsiteY13" fmla="*/ 300037 h 328612"/>
              <a:gd name="connsiteX14" fmla="*/ 130176 w 330201"/>
              <a:gd name="connsiteY14" fmla="*/ 296862 h 328612"/>
              <a:gd name="connsiteX15" fmla="*/ 134938 w 330201"/>
              <a:gd name="connsiteY15" fmla="*/ 303212 h 328612"/>
              <a:gd name="connsiteX16" fmla="*/ 141288 w 330201"/>
              <a:gd name="connsiteY16" fmla="*/ 296862 h 328612"/>
              <a:gd name="connsiteX17" fmla="*/ 153989 w 330201"/>
              <a:gd name="connsiteY17" fmla="*/ 300037 h 328612"/>
              <a:gd name="connsiteX18" fmla="*/ 155576 w 330201"/>
              <a:gd name="connsiteY18" fmla="*/ 327025 h 328612"/>
              <a:gd name="connsiteX19" fmla="*/ 115888 w 330201"/>
              <a:gd name="connsiteY19" fmla="*/ 327025 h 328612"/>
              <a:gd name="connsiteX20" fmla="*/ 115888 w 330201"/>
              <a:gd name="connsiteY20" fmla="*/ 300037 h 328612"/>
              <a:gd name="connsiteX21" fmla="*/ 73026 w 330201"/>
              <a:gd name="connsiteY21" fmla="*/ 296862 h 328612"/>
              <a:gd name="connsiteX22" fmla="*/ 77788 w 330201"/>
              <a:gd name="connsiteY22" fmla="*/ 303212 h 328612"/>
              <a:gd name="connsiteX23" fmla="*/ 84138 w 330201"/>
              <a:gd name="connsiteY23" fmla="*/ 296862 h 328612"/>
              <a:gd name="connsiteX24" fmla="*/ 98426 w 330201"/>
              <a:gd name="connsiteY24" fmla="*/ 300037 h 328612"/>
              <a:gd name="connsiteX25" fmla="*/ 98426 w 330201"/>
              <a:gd name="connsiteY25" fmla="*/ 328612 h 328612"/>
              <a:gd name="connsiteX26" fmla="*/ 58738 w 330201"/>
              <a:gd name="connsiteY26" fmla="*/ 328612 h 328612"/>
              <a:gd name="connsiteX27" fmla="*/ 58738 w 330201"/>
              <a:gd name="connsiteY27" fmla="*/ 300037 h 328612"/>
              <a:gd name="connsiteX28" fmla="*/ 14288 w 330201"/>
              <a:gd name="connsiteY28" fmla="*/ 296862 h 328612"/>
              <a:gd name="connsiteX29" fmla="*/ 20638 w 330201"/>
              <a:gd name="connsiteY29" fmla="*/ 303212 h 328612"/>
              <a:gd name="connsiteX30" fmla="*/ 25400 w 330201"/>
              <a:gd name="connsiteY30" fmla="*/ 296862 h 328612"/>
              <a:gd name="connsiteX31" fmla="*/ 38101 w 330201"/>
              <a:gd name="connsiteY31" fmla="*/ 300037 h 328612"/>
              <a:gd name="connsiteX32" fmla="*/ 39688 w 330201"/>
              <a:gd name="connsiteY32" fmla="*/ 328612 h 328612"/>
              <a:gd name="connsiteX33" fmla="*/ 0 w 330201"/>
              <a:gd name="connsiteY33" fmla="*/ 328612 h 328612"/>
              <a:gd name="connsiteX34" fmla="*/ 0 w 330201"/>
              <a:gd name="connsiteY34" fmla="*/ 300037 h 328612"/>
              <a:gd name="connsiteX35" fmla="*/ 304801 w 330201"/>
              <a:gd name="connsiteY35" fmla="*/ 295275 h 328612"/>
              <a:gd name="connsiteX36" fmla="*/ 311151 w 330201"/>
              <a:gd name="connsiteY36" fmla="*/ 301625 h 328612"/>
              <a:gd name="connsiteX37" fmla="*/ 315913 w 330201"/>
              <a:gd name="connsiteY37" fmla="*/ 295275 h 328612"/>
              <a:gd name="connsiteX38" fmla="*/ 328614 w 330201"/>
              <a:gd name="connsiteY38" fmla="*/ 298450 h 328612"/>
              <a:gd name="connsiteX39" fmla="*/ 330201 w 330201"/>
              <a:gd name="connsiteY39" fmla="*/ 327025 h 328612"/>
              <a:gd name="connsiteX40" fmla="*/ 290513 w 330201"/>
              <a:gd name="connsiteY40" fmla="*/ 327025 h 328612"/>
              <a:gd name="connsiteX41" fmla="*/ 290513 w 330201"/>
              <a:gd name="connsiteY41" fmla="*/ 298450 h 328612"/>
              <a:gd name="connsiteX42" fmla="*/ 94673 w 330201"/>
              <a:gd name="connsiteY42" fmla="*/ 269875 h 328612"/>
              <a:gd name="connsiteX43" fmla="*/ 102466 w 330201"/>
              <a:gd name="connsiteY43" fmla="*/ 269875 h 328612"/>
              <a:gd name="connsiteX44" fmla="*/ 106363 w 330201"/>
              <a:gd name="connsiteY44" fmla="*/ 275105 h 328612"/>
              <a:gd name="connsiteX45" fmla="*/ 110259 w 330201"/>
              <a:gd name="connsiteY45" fmla="*/ 269875 h 328612"/>
              <a:gd name="connsiteX46" fmla="*/ 119351 w 330201"/>
              <a:gd name="connsiteY46" fmla="*/ 269875 h 328612"/>
              <a:gd name="connsiteX47" fmla="*/ 116753 w 330201"/>
              <a:gd name="connsiteY47" fmla="*/ 279027 h 328612"/>
              <a:gd name="connsiteX48" fmla="*/ 120650 w 330201"/>
              <a:gd name="connsiteY48" fmla="*/ 292100 h 328612"/>
              <a:gd name="connsiteX49" fmla="*/ 92075 w 330201"/>
              <a:gd name="connsiteY49" fmla="*/ 292100 h 328612"/>
              <a:gd name="connsiteX50" fmla="*/ 95972 w 330201"/>
              <a:gd name="connsiteY50" fmla="*/ 279027 h 328612"/>
              <a:gd name="connsiteX51" fmla="*/ 94673 w 330201"/>
              <a:gd name="connsiteY51" fmla="*/ 269875 h 328612"/>
              <a:gd name="connsiteX52" fmla="*/ 37272 w 330201"/>
              <a:gd name="connsiteY52" fmla="*/ 269875 h 328612"/>
              <a:gd name="connsiteX53" fmla="*/ 43830 w 330201"/>
              <a:gd name="connsiteY53" fmla="*/ 269875 h 328612"/>
              <a:gd name="connsiteX54" fmla="*/ 49075 w 330201"/>
              <a:gd name="connsiteY54" fmla="*/ 275105 h 328612"/>
              <a:gd name="connsiteX55" fmla="*/ 53010 w 330201"/>
              <a:gd name="connsiteY55" fmla="*/ 269875 h 328612"/>
              <a:gd name="connsiteX56" fmla="*/ 60878 w 330201"/>
              <a:gd name="connsiteY56" fmla="*/ 269875 h 328612"/>
              <a:gd name="connsiteX57" fmla="*/ 59567 w 330201"/>
              <a:gd name="connsiteY57" fmla="*/ 279027 h 328612"/>
              <a:gd name="connsiteX58" fmla="*/ 63501 w 330201"/>
              <a:gd name="connsiteY58" fmla="*/ 292100 h 328612"/>
              <a:gd name="connsiteX59" fmla="*/ 33338 w 330201"/>
              <a:gd name="connsiteY59" fmla="*/ 292100 h 328612"/>
              <a:gd name="connsiteX60" fmla="*/ 38584 w 330201"/>
              <a:gd name="connsiteY60" fmla="*/ 279027 h 328612"/>
              <a:gd name="connsiteX61" fmla="*/ 37272 w 330201"/>
              <a:gd name="connsiteY61" fmla="*/ 269875 h 328612"/>
              <a:gd name="connsiteX62" fmla="*/ 269154 w 330201"/>
              <a:gd name="connsiteY62" fmla="*/ 268287 h 328612"/>
              <a:gd name="connsiteX63" fmla="*/ 276514 w 330201"/>
              <a:gd name="connsiteY63" fmla="*/ 268287 h 328612"/>
              <a:gd name="connsiteX64" fmla="*/ 280194 w 330201"/>
              <a:gd name="connsiteY64" fmla="*/ 273517 h 328612"/>
              <a:gd name="connsiteX65" fmla="*/ 283874 w 330201"/>
              <a:gd name="connsiteY65" fmla="*/ 268287 h 328612"/>
              <a:gd name="connsiteX66" fmla="*/ 292461 w 330201"/>
              <a:gd name="connsiteY66" fmla="*/ 268287 h 328612"/>
              <a:gd name="connsiteX67" fmla="*/ 290008 w 330201"/>
              <a:gd name="connsiteY67" fmla="*/ 277439 h 328612"/>
              <a:gd name="connsiteX68" fmla="*/ 293688 w 330201"/>
              <a:gd name="connsiteY68" fmla="*/ 290512 h 328612"/>
              <a:gd name="connsiteX69" fmla="*/ 266700 w 330201"/>
              <a:gd name="connsiteY69" fmla="*/ 290512 h 328612"/>
              <a:gd name="connsiteX70" fmla="*/ 271607 w 330201"/>
              <a:gd name="connsiteY70" fmla="*/ 277439 h 328612"/>
              <a:gd name="connsiteX71" fmla="*/ 269154 w 330201"/>
              <a:gd name="connsiteY71" fmla="*/ 268287 h 328612"/>
              <a:gd name="connsiteX72" fmla="*/ 211897 w 330201"/>
              <a:gd name="connsiteY72" fmla="*/ 268287 h 328612"/>
              <a:gd name="connsiteX73" fmla="*/ 218455 w 330201"/>
              <a:gd name="connsiteY73" fmla="*/ 268287 h 328612"/>
              <a:gd name="connsiteX74" fmla="*/ 222389 w 330201"/>
              <a:gd name="connsiteY74" fmla="*/ 273579 h 328612"/>
              <a:gd name="connsiteX75" fmla="*/ 227635 w 330201"/>
              <a:gd name="connsiteY75" fmla="*/ 268287 h 328612"/>
              <a:gd name="connsiteX76" fmla="*/ 235503 w 330201"/>
              <a:gd name="connsiteY76" fmla="*/ 268287 h 328612"/>
              <a:gd name="connsiteX77" fmla="*/ 234192 w 330201"/>
              <a:gd name="connsiteY77" fmla="*/ 277548 h 328612"/>
              <a:gd name="connsiteX78" fmla="*/ 238126 w 330201"/>
              <a:gd name="connsiteY78" fmla="*/ 290777 h 328612"/>
              <a:gd name="connsiteX79" fmla="*/ 238126 w 330201"/>
              <a:gd name="connsiteY79" fmla="*/ 292100 h 328612"/>
              <a:gd name="connsiteX80" fmla="*/ 207963 w 330201"/>
              <a:gd name="connsiteY80" fmla="*/ 292100 h 328612"/>
              <a:gd name="connsiteX81" fmla="*/ 213209 w 330201"/>
              <a:gd name="connsiteY81" fmla="*/ 277548 h 328612"/>
              <a:gd name="connsiteX82" fmla="*/ 211897 w 330201"/>
              <a:gd name="connsiteY82" fmla="*/ 268287 h 328612"/>
              <a:gd name="connsiteX83" fmla="*/ 151823 w 330201"/>
              <a:gd name="connsiteY83" fmla="*/ 268287 h 328612"/>
              <a:gd name="connsiteX84" fmla="*/ 159616 w 330201"/>
              <a:gd name="connsiteY84" fmla="*/ 268287 h 328612"/>
              <a:gd name="connsiteX85" fmla="*/ 163513 w 330201"/>
              <a:gd name="connsiteY85" fmla="*/ 273579 h 328612"/>
              <a:gd name="connsiteX86" fmla="*/ 167409 w 330201"/>
              <a:gd name="connsiteY86" fmla="*/ 268287 h 328612"/>
              <a:gd name="connsiteX87" fmla="*/ 176501 w 330201"/>
              <a:gd name="connsiteY87" fmla="*/ 268287 h 328612"/>
              <a:gd name="connsiteX88" fmla="*/ 173903 w 330201"/>
              <a:gd name="connsiteY88" fmla="*/ 277548 h 328612"/>
              <a:gd name="connsiteX89" fmla="*/ 177800 w 330201"/>
              <a:gd name="connsiteY89" fmla="*/ 290777 h 328612"/>
              <a:gd name="connsiteX90" fmla="*/ 177800 w 330201"/>
              <a:gd name="connsiteY90" fmla="*/ 292100 h 328612"/>
              <a:gd name="connsiteX91" fmla="*/ 149225 w 330201"/>
              <a:gd name="connsiteY91" fmla="*/ 292100 h 328612"/>
              <a:gd name="connsiteX92" fmla="*/ 154421 w 330201"/>
              <a:gd name="connsiteY92" fmla="*/ 277548 h 328612"/>
              <a:gd name="connsiteX93" fmla="*/ 151823 w 330201"/>
              <a:gd name="connsiteY93" fmla="*/ 268287 h 328612"/>
              <a:gd name="connsiteX94" fmla="*/ 252413 w 330201"/>
              <a:gd name="connsiteY94" fmla="*/ 261937 h 328612"/>
              <a:gd name="connsiteX95" fmla="*/ 268288 w 330201"/>
              <a:gd name="connsiteY95" fmla="*/ 277812 h 328612"/>
              <a:gd name="connsiteX96" fmla="*/ 252413 w 330201"/>
              <a:gd name="connsiteY96" fmla="*/ 293687 h 328612"/>
              <a:gd name="connsiteX97" fmla="*/ 236538 w 330201"/>
              <a:gd name="connsiteY97" fmla="*/ 277812 h 328612"/>
              <a:gd name="connsiteX98" fmla="*/ 252413 w 330201"/>
              <a:gd name="connsiteY98" fmla="*/ 261937 h 328612"/>
              <a:gd name="connsiteX99" fmla="*/ 193675 w 330201"/>
              <a:gd name="connsiteY99" fmla="*/ 261937 h 328612"/>
              <a:gd name="connsiteX100" fmla="*/ 209550 w 330201"/>
              <a:gd name="connsiteY100" fmla="*/ 277812 h 328612"/>
              <a:gd name="connsiteX101" fmla="*/ 193675 w 330201"/>
              <a:gd name="connsiteY101" fmla="*/ 293687 h 328612"/>
              <a:gd name="connsiteX102" fmla="*/ 177800 w 330201"/>
              <a:gd name="connsiteY102" fmla="*/ 277812 h 328612"/>
              <a:gd name="connsiteX103" fmla="*/ 193675 w 330201"/>
              <a:gd name="connsiteY103" fmla="*/ 261937 h 328612"/>
              <a:gd name="connsiteX104" fmla="*/ 135732 w 330201"/>
              <a:gd name="connsiteY104" fmla="*/ 261937 h 328612"/>
              <a:gd name="connsiteX105" fmla="*/ 152401 w 330201"/>
              <a:gd name="connsiteY105" fmla="*/ 277812 h 328612"/>
              <a:gd name="connsiteX106" fmla="*/ 135732 w 330201"/>
              <a:gd name="connsiteY106" fmla="*/ 293687 h 328612"/>
              <a:gd name="connsiteX107" fmla="*/ 119063 w 330201"/>
              <a:gd name="connsiteY107" fmla="*/ 277812 h 328612"/>
              <a:gd name="connsiteX108" fmla="*/ 135732 w 330201"/>
              <a:gd name="connsiteY108" fmla="*/ 261937 h 328612"/>
              <a:gd name="connsiteX109" fmla="*/ 78582 w 330201"/>
              <a:gd name="connsiteY109" fmla="*/ 261937 h 328612"/>
              <a:gd name="connsiteX110" fmla="*/ 93664 w 330201"/>
              <a:gd name="connsiteY110" fmla="*/ 277812 h 328612"/>
              <a:gd name="connsiteX111" fmla="*/ 78582 w 330201"/>
              <a:gd name="connsiteY111" fmla="*/ 293687 h 328612"/>
              <a:gd name="connsiteX112" fmla="*/ 63500 w 330201"/>
              <a:gd name="connsiteY112" fmla="*/ 277812 h 328612"/>
              <a:gd name="connsiteX113" fmla="*/ 78582 w 330201"/>
              <a:gd name="connsiteY113" fmla="*/ 261937 h 328612"/>
              <a:gd name="connsiteX114" fmla="*/ 19050 w 330201"/>
              <a:gd name="connsiteY114" fmla="*/ 261937 h 328612"/>
              <a:gd name="connsiteX115" fmla="*/ 34925 w 330201"/>
              <a:gd name="connsiteY115" fmla="*/ 277812 h 328612"/>
              <a:gd name="connsiteX116" fmla="*/ 19050 w 330201"/>
              <a:gd name="connsiteY116" fmla="*/ 293687 h 328612"/>
              <a:gd name="connsiteX117" fmla="*/ 3175 w 330201"/>
              <a:gd name="connsiteY117" fmla="*/ 277812 h 328612"/>
              <a:gd name="connsiteX118" fmla="*/ 19050 w 330201"/>
              <a:gd name="connsiteY118" fmla="*/ 261937 h 328612"/>
              <a:gd name="connsiteX119" fmla="*/ 310357 w 330201"/>
              <a:gd name="connsiteY119" fmla="*/ 260350 h 328612"/>
              <a:gd name="connsiteX120" fmla="*/ 327026 w 330201"/>
              <a:gd name="connsiteY120" fmla="*/ 277019 h 328612"/>
              <a:gd name="connsiteX121" fmla="*/ 310357 w 330201"/>
              <a:gd name="connsiteY121" fmla="*/ 293688 h 328612"/>
              <a:gd name="connsiteX122" fmla="*/ 293688 w 330201"/>
              <a:gd name="connsiteY122" fmla="*/ 277019 h 328612"/>
              <a:gd name="connsiteX123" fmla="*/ 310357 w 330201"/>
              <a:gd name="connsiteY123" fmla="*/ 260350 h 328612"/>
              <a:gd name="connsiteX124" fmla="*/ 221457 w 330201"/>
              <a:gd name="connsiteY124" fmla="*/ 244475 h 328612"/>
              <a:gd name="connsiteX125" fmla="*/ 233364 w 330201"/>
              <a:gd name="connsiteY125" fmla="*/ 255588 h 328612"/>
              <a:gd name="connsiteX126" fmla="*/ 221457 w 330201"/>
              <a:gd name="connsiteY126" fmla="*/ 266701 h 328612"/>
              <a:gd name="connsiteX127" fmla="*/ 209550 w 330201"/>
              <a:gd name="connsiteY127" fmla="*/ 255588 h 328612"/>
              <a:gd name="connsiteX128" fmla="*/ 221457 w 330201"/>
              <a:gd name="connsiteY128" fmla="*/ 244475 h 328612"/>
              <a:gd name="connsiteX129" fmla="*/ 163513 w 330201"/>
              <a:gd name="connsiteY129" fmla="*/ 244475 h 328612"/>
              <a:gd name="connsiteX130" fmla="*/ 174626 w 330201"/>
              <a:gd name="connsiteY130" fmla="*/ 255588 h 328612"/>
              <a:gd name="connsiteX131" fmla="*/ 163513 w 330201"/>
              <a:gd name="connsiteY131" fmla="*/ 266701 h 328612"/>
              <a:gd name="connsiteX132" fmla="*/ 152400 w 330201"/>
              <a:gd name="connsiteY132" fmla="*/ 255588 h 328612"/>
              <a:gd name="connsiteX133" fmla="*/ 163513 w 330201"/>
              <a:gd name="connsiteY133" fmla="*/ 244475 h 328612"/>
              <a:gd name="connsiteX134" fmla="*/ 107157 w 330201"/>
              <a:gd name="connsiteY134" fmla="*/ 244475 h 328612"/>
              <a:gd name="connsiteX135" fmla="*/ 119064 w 330201"/>
              <a:gd name="connsiteY135" fmla="*/ 255588 h 328612"/>
              <a:gd name="connsiteX136" fmla="*/ 107157 w 330201"/>
              <a:gd name="connsiteY136" fmla="*/ 266701 h 328612"/>
              <a:gd name="connsiteX137" fmla="*/ 95250 w 330201"/>
              <a:gd name="connsiteY137" fmla="*/ 255588 h 328612"/>
              <a:gd name="connsiteX138" fmla="*/ 107157 w 330201"/>
              <a:gd name="connsiteY138" fmla="*/ 244475 h 328612"/>
              <a:gd name="connsiteX139" fmla="*/ 46832 w 330201"/>
              <a:gd name="connsiteY139" fmla="*/ 244475 h 328612"/>
              <a:gd name="connsiteX140" fmla="*/ 58739 w 330201"/>
              <a:gd name="connsiteY140" fmla="*/ 255588 h 328612"/>
              <a:gd name="connsiteX141" fmla="*/ 46832 w 330201"/>
              <a:gd name="connsiteY141" fmla="*/ 266701 h 328612"/>
              <a:gd name="connsiteX142" fmla="*/ 34925 w 330201"/>
              <a:gd name="connsiteY142" fmla="*/ 255588 h 328612"/>
              <a:gd name="connsiteX143" fmla="*/ 46832 w 330201"/>
              <a:gd name="connsiteY143" fmla="*/ 244475 h 328612"/>
              <a:gd name="connsiteX144" fmla="*/ 280195 w 330201"/>
              <a:gd name="connsiteY144" fmla="*/ 242887 h 328612"/>
              <a:gd name="connsiteX145" fmla="*/ 292102 w 330201"/>
              <a:gd name="connsiteY145" fmla="*/ 254794 h 328612"/>
              <a:gd name="connsiteX146" fmla="*/ 280195 w 330201"/>
              <a:gd name="connsiteY146" fmla="*/ 266701 h 328612"/>
              <a:gd name="connsiteX147" fmla="*/ 268288 w 330201"/>
              <a:gd name="connsiteY147" fmla="*/ 254794 h 328612"/>
              <a:gd name="connsiteX148" fmla="*/ 280195 w 330201"/>
              <a:gd name="connsiteY148" fmla="*/ 242887 h 328612"/>
              <a:gd name="connsiteX149" fmla="*/ 303213 w 330201"/>
              <a:gd name="connsiteY149" fmla="*/ 231775 h 328612"/>
              <a:gd name="connsiteX150" fmla="*/ 314326 w 330201"/>
              <a:gd name="connsiteY150" fmla="*/ 242888 h 328612"/>
              <a:gd name="connsiteX151" fmla="*/ 303213 w 330201"/>
              <a:gd name="connsiteY151" fmla="*/ 254001 h 328612"/>
              <a:gd name="connsiteX152" fmla="*/ 292100 w 330201"/>
              <a:gd name="connsiteY152" fmla="*/ 242888 h 328612"/>
              <a:gd name="connsiteX153" fmla="*/ 303213 w 330201"/>
              <a:gd name="connsiteY153" fmla="*/ 231775 h 328612"/>
              <a:gd name="connsiteX154" fmla="*/ 252413 w 330201"/>
              <a:gd name="connsiteY154" fmla="*/ 231775 h 328612"/>
              <a:gd name="connsiteX155" fmla="*/ 263526 w 330201"/>
              <a:gd name="connsiteY155" fmla="*/ 242888 h 328612"/>
              <a:gd name="connsiteX156" fmla="*/ 252413 w 330201"/>
              <a:gd name="connsiteY156" fmla="*/ 254001 h 328612"/>
              <a:gd name="connsiteX157" fmla="*/ 241300 w 330201"/>
              <a:gd name="connsiteY157" fmla="*/ 242888 h 328612"/>
              <a:gd name="connsiteX158" fmla="*/ 252413 w 330201"/>
              <a:gd name="connsiteY158" fmla="*/ 231775 h 328612"/>
              <a:gd name="connsiteX159" fmla="*/ 195263 w 330201"/>
              <a:gd name="connsiteY159" fmla="*/ 231775 h 328612"/>
              <a:gd name="connsiteX160" fmla="*/ 206376 w 330201"/>
              <a:gd name="connsiteY160" fmla="*/ 242888 h 328612"/>
              <a:gd name="connsiteX161" fmla="*/ 195263 w 330201"/>
              <a:gd name="connsiteY161" fmla="*/ 254001 h 328612"/>
              <a:gd name="connsiteX162" fmla="*/ 184150 w 330201"/>
              <a:gd name="connsiteY162" fmla="*/ 242888 h 328612"/>
              <a:gd name="connsiteX163" fmla="*/ 195263 w 330201"/>
              <a:gd name="connsiteY163" fmla="*/ 231775 h 328612"/>
              <a:gd name="connsiteX164" fmla="*/ 136526 w 330201"/>
              <a:gd name="connsiteY164" fmla="*/ 231775 h 328612"/>
              <a:gd name="connsiteX165" fmla="*/ 147639 w 330201"/>
              <a:gd name="connsiteY165" fmla="*/ 242888 h 328612"/>
              <a:gd name="connsiteX166" fmla="*/ 136526 w 330201"/>
              <a:gd name="connsiteY166" fmla="*/ 254001 h 328612"/>
              <a:gd name="connsiteX167" fmla="*/ 125413 w 330201"/>
              <a:gd name="connsiteY167" fmla="*/ 242888 h 328612"/>
              <a:gd name="connsiteX168" fmla="*/ 136526 w 330201"/>
              <a:gd name="connsiteY168" fmla="*/ 231775 h 328612"/>
              <a:gd name="connsiteX169" fmla="*/ 77788 w 330201"/>
              <a:gd name="connsiteY169" fmla="*/ 230187 h 328612"/>
              <a:gd name="connsiteX170" fmla="*/ 88901 w 330201"/>
              <a:gd name="connsiteY170" fmla="*/ 241300 h 328612"/>
              <a:gd name="connsiteX171" fmla="*/ 77788 w 330201"/>
              <a:gd name="connsiteY171" fmla="*/ 252413 h 328612"/>
              <a:gd name="connsiteX172" fmla="*/ 66675 w 330201"/>
              <a:gd name="connsiteY172" fmla="*/ 241300 h 328612"/>
              <a:gd name="connsiteX173" fmla="*/ 77788 w 330201"/>
              <a:gd name="connsiteY173" fmla="*/ 230187 h 328612"/>
              <a:gd name="connsiteX174" fmla="*/ 19051 w 330201"/>
              <a:gd name="connsiteY174" fmla="*/ 230187 h 328612"/>
              <a:gd name="connsiteX175" fmla="*/ 30164 w 330201"/>
              <a:gd name="connsiteY175" fmla="*/ 241300 h 328612"/>
              <a:gd name="connsiteX176" fmla="*/ 19051 w 330201"/>
              <a:gd name="connsiteY176" fmla="*/ 252413 h 328612"/>
              <a:gd name="connsiteX177" fmla="*/ 7938 w 330201"/>
              <a:gd name="connsiteY177" fmla="*/ 241300 h 328612"/>
              <a:gd name="connsiteX178" fmla="*/ 19051 w 330201"/>
              <a:gd name="connsiteY178" fmla="*/ 230187 h 328612"/>
              <a:gd name="connsiteX179" fmla="*/ 266700 w 330201"/>
              <a:gd name="connsiteY179" fmla="*/ 163512 h 328612"/>
              <a:gd name="connsiteX180" fmla="*/ 307975 w 330201"/>
              <a:gd name="connsiteY180" fmla="*/ 163512 h 328612"/>
              <a:gd name="connsiteX181" fmla="*/ 307975 w 330201"/>
              <a:gd name="connsiteY181" fmla="*/ 179387 h 328612"/>
              <a:gd name="connsiteX182" fmla="*/ 266700 w 330201"/>
              <a:gd name="connsiteY182" fmla="*/ 179387 h 328612"/>
              <a:gd name="connsiteX183" fmla="*/ 154724 w 330201"/>
              <a:gd name="connsiteY183" fmla="*/ 138112 h 328612"/>
              <a:gd name="connsiteX184" fmla="*/ 163668 w 330201"/>
              <a:gd name="connsiteY184" fmla="*/ 145878 h 328612"/>
              <a:gd name="connsiteX185" fmla="*/ 172612 w 330201"/>
              <a:gd name="connsiteY185" fmla="*/ 138112 h 328612"/>
              <a:gd name="connsiteX186" fmla="*/ 184112 w 330201"/>
              <a:gd name="connsiteY186" fmla="*/ 140701 h 328612"/>
              <a:gd name="connsiteX187" fmla="*/ 185390 w 330201"/>
              <a:gd name="connsiteY187" fmla="*/ 170473 h 328612"/>
              <a:gd name="connsiteX188" fmla="*/ 179001 w 330201"/>
              <a:gd name="connsiteY188" fmla="*/ 170473 h 328612"/>
              <a:gd name="connsiteX189" fmla="*/ 179001 w 330201"/>
              <a:gd name="connsiteY189" fmla="*/ 178239 h 328612"/>
              <a:gd name="connsiteX190" fmla="*/ 177724 w 330201"/>
              <a:gd name="connsiteY190" fmla="*/ 178239 h 328612"/>
              <a:gd name="connsiteX191" fmla="*/ 177724 w 330201"/>
              <a:gd name="connsiteY191" fmla="*/ 184711 h 328612"/>
              <a:gd name="connsiteX192" fmla="*/ 181557 w 330201"/>
              <a:gd name="connsiteY192" fmla="*/ 197656 h 328612"/>
              <a:gd name="connsiteX193" fmla="*/ 177724 w 330201"/>
              <a:gd name="connsiteY193" fmla="*/ 214483 h 328612"/>
              <a:gd name="connsiteX194" fmla="*/ 179001 w 330201"/>
              <a:gd name="connsiteY194" fmla="*/ 214483 h 328612"/>
              <a:gd name="connsiteX195" fmla="*/ 186668 w 330201"/>
              <a:gd name="connsiteY195" fmla="*/ 215778 h 328612"/>
              <a:gd name="connsiteX196" fmla="*/ 186668 w 330201"/>
              <a:gd name="connsiteY196" fmla="*/ 222250 h 328612"/>
              <a:gd name="connsiteX197" fmla="*/ 166224 w 330201"/>
              <a:gd name="connsiteY197" fmla="*/ 222250 h 328612"/>
              <a:gd name="connsiteX198" fmla="*/ 166224 w 330201"/>
              <a:gd name="connsiteY198" fmla="*/ 214483 h 328612"/>
              <a:gd name="connsiteX199" fmla="*/ 170057 w 330201"/>
              <a:gd name="connsiteY199" fmla="*/ 197656 h 328612"/>
              <a:gd name="connsiteX200" fmla="*/ 166224 w 330201"/>
              <a:gd name="connsiteY200" fmla="*/ 184711 h 328612"/>
              <a:gd name="connsiteX201" fmla="*/ 162390 w 330201"/>
              <a:gd name="connsiteY201" fmla="*/ 184711 h 328612"/>
              <a:gd name="connsiteX202" fmla="*/ 162390 w 330201"/>
              <a:gd name="connsiteY202" fmla="*/ 222250 h 328612"/>
              <a:gd name="connsiteX203" fmla="*/ 141946 w 330201"/>
              <a:gd name="connsiteY203" fmla="*/ 222250 h 328612"/>
              <a:gd name="connsiteX204" fmla="*/ 141946 w 330201"/>
              <a:gd name="connsiteY204" fmla="*/ 215778 h 328612"/>
              <a:gd name="connsiteX205" fmla="*/ 148335 w 330201"/>
              <a:gd name="connsiteY205" fmla="*/ 214483 h 328612"/>
              <a:gd name="connsiteX206" fmla="*/ 149613 w 330201"/>
              <a:gd name="connsiteY206" fmla="*/ 214483 h 328612"/>
              <a:gd name="connsiteX207" fmla="*/ 149613 w 330201"/>
              <a:gd name="connsiteY207" fmla="*/ 178239 h 328612"/>
              <a:gd name="connsiteX208" fmla="*/ 148335 w 330201"/>
              <a:gd name="connsiteY208" fmla="*/ 171767 h 328612"/>
              <a:gd name="connsiteX209" fmla="*/ 143224 w 330201"/>
              <a:gd name="connsiteY209" fmla="*/ 171767 h 328612"/>
              <a:gd name="connsiteX210" fmla="*/ 144502 w 330201"/>
              <a:gd name="connsiteY210" fmla="*/ 140701 h 328612"/>
              <a:gd name="connsiteX211" fmla="*/ 154724 w 330201"/>
              <a:gd name="connsiteY211" fmla="*/ 138112 h 328612"/>
              <a:gd name="connsiteX212" fmla="*/ 36513 w 330201"/>
              <a:gd name="connsiteY212" fmla="*/ 128587 h 328612"/>
              <a:gd name="connsiteX213" fmla="*/ 42863 w 330201"/>
              <a:gd name="connsiteY213" fmla="*/ 136524 h 328612"/>
              <a:gd name="connsiteX214" fmla="*/ 50801 w 330201"/>
              <a:gd name="connsiteY214" fmla="*/ 128587 h 328612"/>
              <a:gd name="connsiteX215" fmla="*/ 66676 w 330201"/>
              <a:gd name="connsiteY215" fmla="*/ 131762 h 328612"/>
              <a:gd name="connsiteX216" fmla="*/ 66676 w 330201"/>
              <a:gd name="connsiteY216" fmla="*/ 163512 h 328612"/>
              <a:gd name="connsiteX217" fmla="*/ 60326 w 330201"/>
              <a:gd name="connsiteY217" fmla="*/ 163512 h 328612"/>
              <a:gd name="connsiteX218" fmla="*/ 60326 w 330201"/>
              <a:gd name="connsiteY218" fmla="*/ 171449 h 328612"/>
              <a:gd name="connsiteX219" fmla="*/ 58738 w 330201"/>
              <a:gd name="connsiteY219" fmla="*/ 171449 h 328612"/>
              <a:gd name="connsiteX220" fmla="*/ 58738 w 330201"/>
              <a:gd name="connsiteY220" fmla="*/ 209550 h 328612"/>
              <a:gd name="connsiteX221" fmla="*/ 60326 w 330201"/>
              <a:gd name="connsiteY221" fmla="*/ 209550 h 328612"/>
              <a:gd name="connsiteX222" fmla="*/ 68263 w 330201"/>
              <a:gd name="connsiteY222" fmla="*/ 212725 h 328612"/>
              <a:gd name="connsiteX223" fmla="*/ 68263 w 330201"/>
              <a:gd name="connsiteY223" fmla="*/ 219075 h 328612"/>
              <a:gd name="connsiteX224" fmla="*/ 61913 w 330201"/>
              <a:gd name="connsiteY224" fmla="*/ 219075 h 328612"/>
              <a:gd name="connsiteX225" fmla="*/ 55563 w 330201"/>
              <a:gd name="connsiteY225" fmla="*/ 217487 h 328612"/>
              <a:gd name="connsiteX226" fmla="*/ 55563 w 330201"/>
              <a:gd name="connsiteY226" fmla="*/ 219075 h 328612"/>
              <a:gd name="connsiteX227" fmla="*/ 46038 w 330201"/>
              <a:gd name="connsiteY227" fmla="*/ 219075 h 328612"/>
              <a:gd name="connsiteX228" fmla="*/ 46038 w 330201"/>
              <a:gd name="connsiteY228" fmla="*/ 177800 h 328612"/>
              <a:gd name="connsiteX229" fmla="*/ 41276 w 330201"/>
              <a:gd name="connsiteY229" fmla="*/ 177800 h 328612"/>
              <a:gd name="connsiteX230" fmla="*/ 41276 w 330201"/>
              <a:gd name="connsiteY230" fmla="*/ 219075 h 328612"/>
              <a:gd name="connsiteX231" fmla="*/ 34926 w 330201"/>
              <a:gd name="connsiteY231" fmla="*/ 219075 h 328612"/>
              <a:gd name="connsiteX232" fmla="*/ 33338 w 330201"/>
              <a:gd name="connsiteY232" fmla="*/ 217487 h 328612"/>
              <a:gd name="connsiteX233" fmla="*/ 26988 w 330201"/>
              <a:gd name="connsiteY233" fmla="*/ 219075 h 328612"/>
              <a:gd name="connsiteX234" fmla="*/ 20638 w 330201"/>
              <a:gd name="connsiteY234" fmla="*/ 219075 h 328612"/>
              <a:gd name="connsiteX235" fmla="*/ 20638 w 330201"/>
              <a:gd name="connsiteY235" fmla="*/ 212725 h 328612"/>
              <a:gd name="connsiteX236" fmla="*/ 26988 w 330201"/>
              <a:gd name="connsiteY236" fmla="*/ 209550 h 328612"/>
              <a:gd name="connsiteX237" fmla="*/ 28575 w 330201"/>
              <a:gd name="connsiteY237" fmla="*/ 209550 h 328612"/>
              <a:gd name="connsiteX238" fmla="*/ 28575 w 330201"/>
              <a:gd name="connsiteY238" fmla="*/ 171449 h 328612"/>
              <a:gd name="connsiteX239" fmla="*/ 26988 w 330201"/>
              <a:gd name="connsiteY239" fmla="*/ 171449 h 328612"/>
              <a:gd name="connsiteX240" fmla="*/ 26988 w 330201"/>
              <a:gd name="connsiteY240" fmla="*/ 163512 h 328612"/>
              <a:gd name="connsiteX241" fmla="*/ 20638 w 330201"/>
              <a:gd name="connsiteY241" fmla="*/ 163512 h 328612"/>
              <a:gd name="connsiteX242" fmla="*/ 22225 w 330201"/>
              <a:gd name="connsiteY242" fmla="*/ 131762 h 328612"/>
              <a:gd name="connsiteX243" fmla="*/ 79375 w 330201"/>
              <a:gd name="connsiteY243" fmla="*/ 98425 h 328612"/>
              <a:gd name="connsiteX244" fmla="*/ 90488 w 330201"/>
              <a:gd name="connsiteY244" fmla="*/ 98425 h 328612"/>
              <a:gd name="connsiteX245" fmla="*/ 90488 w 330201"/>
              <a:gd name="connsiteY245" fmla="*/ 187325 h 328612"/>
              <a:gd name="connsiteX246" fmla="*/ 144463 w 330201"/>
              <a:gd name="connsiteY246" fmla="*/ 187325 h 328612"/>
              <a:gd name="connsiteX247" fmla="*/ 144463 w 330201"/>
              <a:gd name="connsiteY247" fmla="*/ 196850 h 328612"/>
              <a:gd name="connsiteX248" fmla="*/ 79375 w 330201"/>
              <a:gd name="connsiteY248" fmla="*/ 196850 h 328612"/>
              <a:gd name="connsiteX249" fmla="*/ 155678 w 330201"/>
              <a:gd name="connsiteY249" fmla="*/ 95250 h 328612"/>
              <a:gd name="connsiteX250" fmla="*/ 160799 w 330201"/>
              <a:gd name="connsiteY250" fmla="*/ 101651 h 328612"/>
              <a:gd name="connsiteX251" fmla="*/ 167200 w 330201"/>
              <a:gd name="connsiteY251" fmla="*/ 95250 h 328612"/>
              <a:gd name="connsiteX252" fmla="*/ 171041 w 330201"/>
              <a:gd name="connsiteY252" fmla="*/ 101651 h 328612"/>
              <a:gd name="connsiteX253" fmla="*/ 178722 w 330201"/>
              <a:gd name="connsiteY253" fmla="*/ 100371 h 328612"/>
              <a:gd name="connsiteX254" fmla="*/ 177442 w 330201"/>
              <a:gd name="connsiteY254" fmla="*/ 105492 h 328612"/>
              <a:gd name="connsiteX255" fmla="*/ 182563 w 330201"/>
              <a:gd name="connsiteY255" fmla="*/ 108052 h 328612"/>
              <a:gd name="connsiteX256" fmla="*/ 180003 w 330201"/>
              <a:gd name="connsiteY256" fmla="*/ 113173 h 328612"/>
              <a:gd name="connsiteX257" fmla="*/ 180003 w 330201"/>
              <a:gd name="connsiteY257" fmla="*/ 118294 h 328612"/>
              <a:gd name="connsiteX258" fmla="*/ 163359 w 330201"/>
              <a:gd name="connsiteY258" fmla="*/ 134938 h 328612"/>
              <a:gd name="connsiteX259" fmla="*/ 146716 w 330201"/>
              <a:gd name="connsiteY259" fmla="*/ 118294 h 328612"/>
              <a:gd name="connsiteX260" fmla="*/ 146716 w 330201"/>
              <a:gd name="connsiteY260" fmla="*/ 115734 h 328612"/>
              <a:gd name="connsiteX261" fmla="*/ 147996 w 330201"/>
              <a:gd name="connsiteY261" fmla="*/ 113173 h 328612"/>
              <a:gd name="connsiteX262" fmla="*/ 142875 w 330201"/>
              <a:gd name="connsiteY262" fmla="*/ 109333 h 328612"/>
              <a:gd name="connsiteX263" fmla="*/ 149276 w 330201"/>
              <a:gd name="connsiteY263" fmla="*/ 106772 h 328612"/>
              <a:gd name="connsiteX264" fmla="*/ 145436 w 330201"/>
              <a:gd name="connsiteY264" fmla="*/ 100371 h 328612"/>
              <a:gd name="connsiteX265" fmla="*/ 153117 w 330201"/>
              <a:gd name="connsiteY265" fmla="*/ 102931 h 328612"/>
              <a:gd name="connsiteX266" fmla="*/ 155678 w 330201"/>
              <a:gd name="connsiteY266" fmla="*/ 95250 h 328612"/>
              <a:gd name="connsiteX267" fmla="*/ 44450 w 330201"/>
              <a:gd name="connsiteY267" fmla="*/ 88900 h 328612"/>
              <a:gd name="connsiteX268" fmla="*/ 63500 w 330201"/>
              <a:gd name="connsiteY268" fmla="*/ 107157 h 328612"/>
              <a:gd name="connsiteX269" fmla="*/ 44450 w 330201"/>
              <a:gd name="connsiteY269" fmla="*/ 125414 h 328612"/>
              <a:gd name="connsiteX270" fmla="*/ 25400 w 330201"/>
              <a:gd name="connsiteY270" fmla="*/ 107157 h 328612"/>
              <a:gd name="connsiteX271" fmla="*/ 44450 w 330201"/>
              <a:gd name="connsiteY271" fmla="*/ 88900 h 328612"/>
              <a:gd name="connsiteX272" fmla="*/ 109538 w 330201"/>
              <a:gd name="connsiteY272" fmla="*/ 52387 h 328612"/>
              <a:gd name="connsiteX273" fmla="*/ 109538 w 330201"/>
              <a:gd name="connsiteY273" fmla="*/ 68262 h 328612"/>
              <a:gd name="connsiteX274" fmla="*/ 125413 w 330201"/>
              <a:gd name="connsiteY274" fmla="*/ 68262 h 328612"/>
              <a:gd name="connsiteX275" fmla="*/ 125413 w 330201"/>
              <a:gd name="connsiteY275" fmla="*/ 52387 h 328612"/>
              <a:gd name="connsiteX276" fmla="*/ 185738 w 330201"/>
              <a:gd name="connsiteY276" fmla="*/ 33337 h 328612"/>
              <a:gd name="connsiteX277" fmla="*/ 325438 w 330201"/>
              <a:gd name="connsiteY277" fmla="*/ 33337 h 328612"/>
              <a:gd name="connsiteX278" fmla="*/ 325438 w 330201"/>
              <a:gd name="connsiteY278" fmla="*/ 196850 h 328612"/>
              <a:gd name="connsiteX279" fmla="*/ 189619 w 330201"/>
              <a:gd name="connsiteY279" fmla="*/ 196850 h 328612"/>
              <a:gd name="connsiteX280" fmla="*/ 188325 w 330201"/>
              <a:gd name="connsiteY280" fmla="*/ 190412 h 328612"/>
              <a:gd name="connsiteX281" fmla="*/ 187032 w 330201"/>
              <a:gd name="connsiteY281" fmla="*/ 186550 h 328612"/>
              <a:gd name="connsiteX282" fmla="*/ 315090 w 330201"/>
              <a:gd name="connsiteY282" fmla="*/ 186550 h 328612"/>
              <a:gd name="connsiteX283" fmla="*/ 315090 w 330201"/>
              <a:gd name="connsiteY283" fmla="*/ 43637 h 328612"/>
              <a:gd name="connsiteX284" fmla="*/ 188325 w 330201"/>
              <a:gd name="connsiteY284" fmla="*/ 43637 h 328612"/>
              <a:gd name="connsiteX285" fmla="*/ 185738 w 330201"/>
              <a:gd name="connsiteY285" fmla="*/ 33337 h 328612"/>
              <a:gd name="connsiteX286" fmla="*/ 119063 w 330201"/>
              <a:gd name="connsiteY286" fmla="*/ 14287 h 328612"/>
              <a:gd name="connsiteX287" fmla="*/ 110034 w 330201"/>
              <a:gd name="connsiteY287" fmla="*/ 15580 h 328612"/>
              <a:gd name="connsiteX288" fmla="*/ 103584 w 330201"/>
              <a:gd name="connsiteY288" fmla="*/ 20754 h 328612"/>
              <a:gd name="connsiteX289" fmla="*/ 101005 w 330201"/>
              <a:gd name="connsiteY289" fmla="*/ 25928 h 328612"/>
              <a:gd name="connsiteX290" fmla="*/ 98425 w 330201"/>
              <a:gd name="connsiteY290" fmla="*/ 33690 h 328612"/>
              <a:gd name="connsiteX291" fmla="*/ 113903 w 330201"/>
              <a:gd name="connsiteY291" fmla="*/ 33690 h 328612"/>
              <a:gd name="connsiteX292" fmla="*/ 115193 w 330201"/>
              <a:gd name="connsiteY292" fmla="*/ 28515 h 328612"/>
              <a:gd name="connsiteX293" fmla="*/ 119063 w 330201"/>
              <a:gd name="connsiteY293" fmla="*/ 27222 h 328612"/>
              <a:gd name="connsiteX294" fmla="*/ 122932 w 330201"/>
              <a:gd name="connsiteY294" fmla="*/ 31102 h 328612"/>
              <a:gd name="connsiteX295" fmla="*/ 122932 w 330201"/>
              <a:gd name="connsiteY295" fmla="*/ 32396 h 328612"/>
              <a:gd name="connsiteX296" fmla="*/ 120352 w 330201"/>
              <a:gd name="connsiteY296" fmla="*/ 33690 h 328612"/>
              <a:gd name="connsiteX297" fmla="*/ 119063 w 330201"/>
              <a:gd name="connsiteY297" fmla="*/ 34983 h 328612"/>
              <a:gd name="connsiteX298" fmla="*/ 116483 w 330201"/>
              <a:gd name="connsiteY298" fmla="*/ 36277 h 328612"/>
              <a:gd name="connsiteX299" fmla="*/ 113903 w 330201"/>
              <a:gd name="connsiteY299" fmla="*/ 38864 h 328612"/>
              <a:gd name="connsiteX300" fmla="*/ 111324 w 330201"/>
              <a:gd name="connsiteY300" fmla="*/ 42744 h 328612"/>
              <a:gd name="connsiteX301" fmla="*/ 111324 w 330201"/>
              <a:gd name="connsiteY301" fmla="*/ 46625 h 328612"/>
              <a:gd name="connsiteX302" fmla="*/ 111324 w 330201"/>
              <a:gd name="connsiteY302" fmla="*/ 49212 h 328612"/>
              <a:gd name="connsiteX303" fmla="*/ 125512 w 330201"/>
              <a:gd name="connsiteY303" fmla="*/ 49212 h 328612"/>
              <a:gd name="connsiteX304" fmla="*/ 125512 w 330201"/>
              <a:gd name="connsiteY304" fmla="*/ 46625 h 328612"/>
              <a:gd name="connsiteX305" fmla="*/ 125512 w 330201"/>
              <a:gd name="connsiteY305" fmla="*/ 45331 h 328612"/>
              <a:gd name="connsiteX306" fmla="*/ 126802 w 330201"/>
              <a:gd name="connsiteY306" fmla="*/ 44038 h 328612"/>
              <a:gd name="connsiteX307" fmla="*/ 129381 w 330201"/>
              <a:gd name="connsiteY307" fmla="*/ 42744 h 328612"/>
              <a:gd name="connsiteX308" fmla="*/ 133251 w 330201"/>
              <a:gd name="connsiteY308" fmla="*/ 41451 h 328612"/>
              <a:gd name="connsiteX309" fmla="*/ 135831 w 330201"/>
              <a:gd name="connsiteY309" fmla="*/ 38864 h 328612"/>
              <a:gd name="connsiteX310" fmla="*/ 138410 w 330201"/>
              <a:gd name="connsiteY310" fmla="*/ 34983 h 328612"/>
              <a:gd name="connsiteX311" fmla="*/ 139700 w 330201"/>
              <a:gd name="connsiteY311" fmla="*/ 29809 h 328612"/>
              <a:gd name="connsiteX312" fmla="*/ 138410 w 330201"/>
              <a:gd name="connsiteY312" fmla="*/ 24635 h 328612"/>
              <a:gd name="connsiteX313" fmla="*/ 134541 w 330201"/>
              <a:gd name="connsiteY313" fmla="*/ 19461 h 328612"/>
              <a:gd name="connsiteX314" fmla="*/ 128091 w 330201"/>
              <a:gd name="connsiteY314" fmla="*/ 15580 h 328612"/>
              <a:gd name="connsiteX315" fmla="*/ 119063 w 330201"/>
              <a:gd name="connsiteY315" fmla="*/ 14287 h 328612"/>
              <a:gd name="connsiteX316" fmla="*/ 118916 w 330201"/>
              <a:gd name="connsiteY316" fmla="*/ 0 h 328612"/>
              <a:gd name="connsiteX317" fmla="*/ 180976 w 330201"/>
              <a:gd name="connsiteY317" fmla="*/ 42737 h 328612"/>
              <a:gd name="connsiteX318" fmla="*/ 131845 w 330201"/>
              <a:gd name="connsiteY318" fmla="*/ 85474 h 328612"/>
              <a:gd name="connsiteX319" fmla="*/ 71078 w 330201"/>
              <a:gd name="connsiteY319" fmla="*/ 98425 h 328612"/>
              <a:gd name="connsiteX320" fmla="*/ 81421 w 330201"/>
              <a:gd name="connsiteY320" fmla="*/ 77704 h 328612"/>
              <a:gd name="connsiteX321" fmla="*/ 55563 w 330201"/>
              <a:gd name="connsiteY321" fmla="*/ 42737 h 328612"/>
              <a:gd name="connsiteX322" fmla="*/ 118916 w 330201"/>
              <a:gd name="connsiteY322" fmla="*/ 0 h 3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Lst>
            <a:rect l="l" t="t" r="r" b="b"/>
            <a:pathLst>
              <a:path w="330201" h="328612">
                <a:moveTo>
                  <a:pt x="246063" y="296862"/>
                </a:moveTo>
                <a:lnTo>
                  <a:pt x="252413" y="303212"/>
                </a:lnTo>
                <a:lnTo>
                  <a:pt x="258763" y="296862"/>
                </a:lnTo>
                <a:lnTo>
                  <a:pt x="271463" y="300037"/>
                </a:lnTo>
                <a:lnTo>
                  <a:pt x="273050" y="327025"/>
                </a:lnTo>
                <a:lnTo>
                  <a:pt x="231775" y="327025"/>
                </a:lnTo>
                <a:lnTo>
                  <a:pt x="231775" y="300037"/>
                </a:lnTo>
                <a:close/>
                <a:moveTo>
                  <a:pt x="188913" y="296862"/>
                </a:moveTo>
                <a:lnTo>
                  <a:pt x="195263" y="303212"/>
                </a:lnTo>
                <a:lnTo>
                  <a:pt x="200025" y="296862"/>
                </a:lnTo>
                <a:lnTo>
                  <a:pt x="212726" y="300037"/>
                </a:lnTo>
                <a:lnTo>
                  <a:pt x="214313" y="327025"/>
                </a:lnTo>
                <a:lnTo>
                  <a:pt x="174625" y="327025"/>
                </a:lnTo>
                <a:lnTo>
                  <a:pt x="174625" y="300037"/>
                </a:lnTo>
                <a:close/>
                <a:moveTo>
                  <a:pt x="130176" y="296862"/>
                </a:moveTo>
                <a:lnTo>
                  <a:pt x="134938" y="303212"/>
                </a:lnTo>
                <a:lnTo>
                  <a:pt x="141288" y="296862"/>
                </a:lnTo>
                <a:lnTo>
                  <a:pt x="153989" y="300037"/>
                </a:lnTo>
                <a:lnTo>
                  <a:pt x="155576" y="327025"/>
                </a:lnTo>
                <a:lnTo>
                  <a:pt x="115888" y="327025"/>
                </a:lnTo>
                <a:lnTo>
                  <a:pt x="115888" y="300037"/>
                </a:lnTo>
                <a:close/>
                <a:moveTo>
                  <a:pt x="73026" y="296862"/>
                </a:moveTo>
                <a:lnTo>
                  <a:pt x="77788" y="303212"/>
                </a:lnTo>
                <a:lnTo>
                  <a:pt x="84138" y="296862"/>
                </a:lnTo>
                <a:lnTo>
                  <a:pt x="98426" y="300037"/>
                </a:lnTo>
                <a:lnTo>
                  <a:pt x="98426" y="328612"/>
                </a:lnTo>
                <a:lnTo>
                  <a:pt x="58738" y="328612"/>
                </a:lnTo>
                <a:lnTo>
                  <a:pt x="58738" y="300037"/>
                </a:lnTo>
                <a:close/>
                <a:moveTo>
                  <a:pt x="14288" y="296862"/>
                </a:moveTo>
                <a:lnTo>
                  <a:pt x="20638" y="303212"/>
                </a:lnTo>
                <a:lnTo>
                  <a:pt x="25400" y="296862"/>
                </a:lnTo>
                <a:lnTo>
                  <a:pt x="38101" y="300037"/>
                </a:lnTo>
                <a:lnTo>
                  <a:pt x="39688" y="328612"/>
                </a:lnTo>
                <a:lnTo>
                  <a:pt x="0" y="328612"/>
                </a:lnTo>
                <a:lnTo>
                  <a:pt x="0" y="300037"/>
                </a:lnTo>
                <a:close/>
                <a:moveTo>
                  <a:pt x="304801" y="295275"/>
                </a:moveTo>
                <a:lnTo>
                  <a:pt x="311151" y="301625"/>
                </a:lnTo>
                <a:lnTo>
                  <a:pt x="315913" y="295275"/>
                </a:lnTo>
                <a:lnTo>
                  <a:pt x="328614" y="298450"/>
                </a:lnTo>
                <a:lnTo>
                  <a:pt x="330201" y="327025"/>
                </a:lnTo>
                <a:lnTo>
                  <a:pt x="290513" y="327025"/>
                </a:lnTo>
                <a:lnTo>
                  <a:pt x="290513" y="298450"/>
                </a:lnTo>
                <a:close/>
                <a:moveTo>
                  <a:pt x="94673" y="269875"/>
                </a:moveTo>
                <a:cubicBezTo>
                  <a:pt x="94673" y="269875"/>
                  <a:pt x="94673" y="269875"/>
                  <a:pt x="102466" y="269875"/>
                </a:cubicBezTo>
                <a:cubicBezTo>
                  <a:pt x="102466" y="269875"/>
                  <a:pt x="102466" y="269875"/>
                  <a:pt x="106363" y="275105"/>
                </a:cubicBezTo>
                <a:cubicBezTo>
                  <a:pt x="106363" y="275105"/>
                  <a:pt x="106363" y="275105"/>
                  <a:pt x="110259" y="269875"/>
                </a:cubicBezTo>
                <a:cubicBezTo>
                  <a:pt x="110259" y="269875"/>
                  <a:pt x="110259" y="269875"/>
                  <a:pt x="119351" y="269875"/>
                </a:cubicBezTo>
                <a:cubicBezTo>
                  <a:pt x="118052" y="272490"/>
                  <a:pt x="116753" y="275105"/>
                  <a:pt x="116753" y="279027"/>
                </a:cubicBezTo>
                <a:cubicBezTo>
                  <a:pt x="116753" y="282949"/>
                  <a:pt x="118052" y="288178"/>
                  <a:pt x="120650" y="292100"/>
                </a:cubicBezTo>
                <a:cubicBezTo>
                  <a:pt x="120650" y="292100"/>
                  <a:pt x="120650" y="292100"/>
                  <a:pt x="92075" y="292100"/>
                </a:cubicBezTo>
                <a:cubicBezTo>
                  <a:pt x="94673" y="288178"/>
                  <a:pt x="95972" y="284256"/>
                  <a:pt x="95972" y="279027"/>
                </a:cubicBezTo>
                <a:cubicBezTo>
                  <a:pt x="95972" y="275105"/>
                  <a:pt x="95972" y="272490"/>
                  <a:pt x="94673" y="269875"/>
                </a:cubicBezTo>
                <a:close/>
                <a:moveTo>
                  <a:pt x="37272" y="269875"/>
                </a:moveTo>
                <a:cubicBezTo>
                  <a:pt x="37272" y="269875"/>
                  <a:pt x="37272" y="269875"/>
                  <a:pt x="43830" y="269875"/>
                </a:cubicBezTo>
                <a:cubicBezTo>
                  <a:pt x="43830" y="269875"/>
                  <a:pt x="43830" y="269875"/>
                  <a:pt x="49075" y="275105"/>
                </a:cubicBezTo>
                <a:cubicBezTo>
                  <a:pt x="49075" y="275105"/>
                  <a:pt x="49075" y="275105"/>
                  <a:pt x="53010" y="269875"/>
                </a:cubicBezTo>
                <a:cubicBezTo>
                  <a:pt x="53010" y="269875"/>
                  <a:pt x="53010" y="269875"/>
                  <a:pt x="60878" y="269875"/>
                </a:cubicBezTo>
                <a:cubicBezTo>
                  <a:pt x="60878" y="272490"/>
                  <a:pt x="59567" y="275105"/>
                  <a:pt x="59567" y="279027"/>
                </a:cubicBezTo>
                <a:cubicBezTo>
                  <a:pt x="59567" y="282949"/>
                  <a:pt x="60878" y="288178"/>
                  <a:pt x="63501" y="292100"/>
                </a:cubicBezTo>
                <a:cubicBezTo>
                  <a:pt x="63501" y="292100"/>
                  <a:pt x="63501" y="292100"/>
                  <a:pt x="33338" y="292100"/>
                </a:cubicBezTo>
                <a:cubicBezTo>
                  <a:pt x="37272" y="288178"/>
                  <a:pt x="38584" y="284256"/>
                  <a:pt x="38584" y="279027"/>
                </a:cubicBezTo>
                <a:cubicBezTo>
                  <a:pt x="38584" y="275105"/>
                  <a:pt x="38584" y="272490"/>
                  <a:pt x="37272" y="269875"/>
                </a:cubicBezTo>
                <a:close/>
                <a:moveTo>
                  <a:pt x="269154" y="268287"/>
                </a:moveTo>
                <a:cubicBezTo>
                  <a:pt x="269154" y="268287"/>
                  <a:pt x="269154" y="268287"/>
                  <a:pt x="276514" y="268287"/>
                </a:cubicBezTo>
                <a:cubicBezTo>
                  <a:pt x="276514" y="268287"/>
                  <a:pt x="276514" y="268287"/>
                  <a:pt x="280194" y="273517"/>
                </a:cubicBezTo>
                <a:cubicBezTo>
                  <a:pt x="280194" y="273517"/>
                  <a:pt x="280194" y="273517"/>
                  <a:pt x="283874" y="268287"/>
                </a:cubicBezTo>
                <a:cubicBezTo>
                  <a:pt x="283874" y="268287"/>
                  <a:pt x="283874" y="268287"/>
                  <a:pt x="292461" y="268287"/>
                </a:cubicBezTo>
                <a:cubicBezTo>
                  <a:pt x="291235" y="270902"/>
                  <a:pt x="290008" y="273517"/>
                  <a:pt x="290008" y="277439"/>
                </a:cubicBezTo>
                <a:cubicBezTo>
                  <a:pt x="290008" y="281361"/>
                  <a:pt x="292461" y="286590"/>
                  <a:pt x="293688" y="290512"/>
                </a:cubicBezTo>
                <a:cubicBezTo>
                  <a:pt x="293688" y="290512"/>
                  <a:pt x="293688" y="290512"/>
                  <a:pt x="266700" y="290512"/>
                </a:cubicBezTo>
                <a:cubicBezTo>
                  <a:pt x="269154" y="286590"/>
                  <a:pt x="271607" y="282668"/>
                  <a:pt x="271607" y="277439"/>
                </a:cubicBezTo>
                <a:cubicBezTo>
                  <a:pt x="271607" y="273517"/>
                  <a:pt x="270380" y="270902"/>
                  <a:pt x="269154" y="268287"/>
                </a:cubicBezTo>
                <a:close/>
                <a:moveTo>
                  <a:pt x="211897" y="268287"/>
                </a:moveTo>
                <a:cubicBezTo>
                  <a:pt x="211897" y="268287"/>
                  <a:pt x="211897" y="268287"/>
                  <a:pt x="218455" y="268287"/>
                </a:cubicBezTo>
                <a:cubicBezTo>
                  <a:pt x="218455" y="268287"/>
                  <a:pt x="218455" y="268287"/>
                  <a:pt x="222389" y="273579"/>
                </a:cubicBezTo>
                <a:cubicBezTo>
                  <a:pt x="222389" y="273579"/>
                  <a:pt x="222389" y="273579"/>
                  <a:pt x="227635" y="268287"/>
                </a:cubicBezTo>
                <a:cubicBezTo>
                  <a:pt x="227635" y="268287"/>
                  <a:pt x="227635" y="268287"/>
                  <a:pt x="235503" y="268287"/>
                </a:cubicBezTo>
                <a:cubicBezTo>
                  <a:pt x="234192" y="272256"/>
                  <a:pt x="234192" y="274902"/>
                  <a:pt x="234192" y="277548"/>
                </a:cubicBezTo>
                <a:cubicBezTo>
                  <a:pt x="234192" y="282840"/>
                  <a:pt x="235503" y="286808"/>
                  <a:pt x="238126" y="290777"/>
                </a:cubicBezTo>
                <a:lnTo>
                  <a:pt x="238126" y="292100"/>
                </a:lnTo>
                <a:cubicBezTo>
                  <a:pt x="238126" y="292100"/>
                  <a:pt x="238126" y="292100"/>
                  <a:pt x="207963" y="292100"/>
                </a:cubicBezTo>
                <a:cubicBezTo>
                  <a:pt x="211897" y="288131"/>
                  <a:pt x="213209" y="282840"/>
                  <a:pt x="213209" y="277548"/>
                </a:cubicBezTo>
                <a:cubicBezTo>
                  <a:pt x="213209" y="274902"/>
                  <a:pt x="211897" y="272256"/>
                  <a:pt x="211897" y="268287"/>
                </a:cubicBezTo>
                <a:close/>
                <a:moveTo>
                  <a:pt x="151823" y="268287"/>
                </a:moveTo>
                <a:cubicBezTo>
                  <a:pt x="151823" y="268287"/>
                  <a:pt x="151823" y="268287"/>
                  <a:pt x="159616" y="268287"/>
                </a:cubicBezTo>
                <a:cubicBezTo>
                  <a:pt x="159616" y="268287"/>
                  <a:pt x="159616" y="268287"/>
                  <a:pt x="163513" y="273579"/>
                </a:cubicBezTo>
                <a:cubicBezTo>
                  <a:pt x="163513" y="273579"/>
                  <a:pt x="163513" y="273579"/>
                  <a:pt x="167409" y="268287"/>
                </a:cubicBezTo>
                <a:cubicBezTo>
                  <a:pt x="167409" y="268287"/>
                  <a:pt x="167409" y="268287"/>
                  <a:pt x="176501" y="268287"/>
                </a:cubicBezTo>
                <a:cubicBezTo>
                  <a:pt x="175202" y="272256"/>
                  <a:pt x="173903" y="274902"/>
                  <a:pt x="173903" y="277548"/>
                </a:cubicBezTo>
                <a:cubicBezTo>
                  <a:pt x="173903" y="282840"/>
                  <a:pt x="176501" y="286808"/>
                  <a:pt x="177800" y="290777"/>
                </a:cubicBezTo>
                <a:lnTo>
                  <a:pt x="177800" y="292100"/>
                </a:lnTo>
                <a:cubicBezTo>
                  <a:pt x="177800" y="292100"/>
                  <a:pt x="177800" y="292100"/>
                  <a:pt x="149225" y="292100"/>
                </a:cubicBezTo>
                <a:cubicBezTo>
                  <a:pt x="151823" y="288131"/>
                  <a:pt x="154421" y="282840"/>
                  <a:pt x="154421" y="277548"/>
                </a:cubicBezTo>
                <a:cubicBezTo>
                  <a:pt x="154421" y="274902"/>
                  <a:pt x="153122" y="272256"/>
                  <a:pt x="151823" y="268287"/>
                </a:cubicBezTo>
                <a:close/>
                <a:moveTo>
                  <a:pt x="252413" y="261937"/>
                </a:moveTo>
                <a:cubicBezTo>
                  <a:pt x="261181" y="261937"/>
                  <a:pt x="268288" y="269044"/>
                  <a:pt x="268288" y="277812"/>
                </a:cubicBezTo>
                <a:cubicBezTo>
                  <a:pt x="268288" y="286580"/>
                  <a:pt x="261181" y="293687"/>
                  <a:pt x="252413" y="293687"/>
                </a:cubicBezTo>
                <a:cubicBezTo>
                  <a:pt x="243645" y="293687"/>
                  <a:pt x="236538" y="286580"/>
                  <a:pt x="236538" y="277812"/>
                </a:cubicBezTo>
                <a:cubicBezTo>
                  <a:pt x="236538" y="269044"/>
                  <a:pt x="243645" y="261937"/>
                  <a:pt x="252413" y="261937"/>
                </a:cubicBezTo>
                <a:close/>
                <a:moveTo>
                  <a:pt x="193675" y="261937"/>
                </a:moveTo>
                <a:cubicBezTo>
                  <a:pt x="202443" y="261937"/>
                  <a:pt x="209550" y="269044"/>
                  <a:pt x="209550" y="277812"/>
                </a:cubicBezTo>
                <a:cubicBezTo>
                  <a:pt x="209550" y="286580"/>
                  <a:pt x="202443" y="293687"/>
                  <a:pt x="193675" y="293687"/>
                </a:cubicBezTo>
                <a:cubicBezTo>
                  <a:pt x="184907" y="293687"/>
                  <a:pt x="177800" y="286580"/>
                  <a:pt x="177800" y="277812"/>
                </a:cubicBezTo>
                <a:cubicBezTo>
                  <a:pt x="177800" y="269044"/>
                  <a:pt x="184907" y="261937"/>
                  <a:pt x="193675" y="261937"/>
                </a:cubicBezTo>
                <a:close/>
                <a:moveTo>
                  <a:pt x="135732" y="261937"/>
                </a:moveTo>
                <a:cubicBezTo>
                  <a:pt x="144938" y="261937"/>
                  <a:pt x="152401" y="269044"/>
                  <a:pt x="152401" y="277812"/>
                </a:cubicBezTo>
                <a:cubicBezTo>
                  <a:pt x="152401" y="286580"/>
                  <a:pt x="144938" y="293687"/>
                  <a:pt x="135732" y="293687"/>
                </a:cubicBezTo>
                <a:cubicBezTo>
                  <a:pt x="126526" y="293687"/>
                  <a:pt x="119063" y="286580"/>
                  <a:pt x="119063" y="277812"/>
                </a:cubicBezTo>
                <a:cubicBezTo>
                  <a:pt x="119063" y="269044"/>
                  <a:pt x="126526" y="261937"/>
                  <a:pt x="135732" y="261937"/>
                </a:cubicBezTo>
                <a:close/>
                <a:moveTo>
                  <a:pt x="78582" y="261937"/>
                </a:moveTo>
                <a:cubicBezTo>
                  <a:pt x="86912" y="261937"/>
                  <a:pt x="93664" y="269044"/>
                  <a:pt x="93664" y="277812"/>
                </a:cubicBezTo>
                <a:cubicBezTo>
                  <a:pt x="93664" y="286580"/>
                  <a:pt x="86912" y="293687"/>
                  <a:pt x="78582" y="293687"/>
                </a:cubicBezTo>
                <a:cubicBezTo>
                  <a:pt x="70252" y="293687"/>
                  <a:pt x="63500" y="286580"/>
                  <a:pt x="63500" y="277812"/>
                </a:cubicBezTo>
                <a:cubicBezTo>
                  <a:pt x="63500" y="269044"/>
                  <a:pt x="70252" y="261937"/>
                  <a:pt x="78582" y="261937"/>
                </a:cubicBezTo>
                <a:close/>
                <a:moveTo>
                  <a:pt x="19050" y="261937"/>
                </a:moveTo>
                <a:cubicBezTo>
                  <a:pt x="27818" y="261937"/>
                  <a:pt x="34925" y="269044"/>
                  <a:pt x="34925" y="277812"/>
                </a:cubicBezTo>
                <a:cubicBezTo>
                  <a:pt x="34925" y="286580"/>
                  <a:pt x="27818" y="293687"/>
                  <a:pt x="19050" y="293687"/>
                </a:cubicBezTo>
                <a:cubicBezTo>
                  <a:pt x="10282" y="293687"/>
                  <a:pt x="3175" y="286580"/>
                  <a:pt x="3175" y="277812"/>
                </a:cubicBezTo>
                <a:cubicBezTo>
                  <a:pt x="3175" y="269044"/>
                  <a:pt x="10282" y="261937"/>
                  <a:pt x="19050" y="261937"/>
                </a:cubicBezTo>
                <a:close/>
                <a:moveTo>
                  <a:pt x="310357" y="260350"/>
                </a:moveTo>
                <a:cubicBezTo>
                  <a:pt x="319563" y="260350"/>
                  <a:pt x="327026" y="267813"/>
                  <a:pt x="327026" y="277019"/>
                </a:cubicBezTo>
                <a:cubicBezTo>
                  <a:pt x="327026" y="286225"/>
                  <a:pt x="319563" y="293688"/>
                  <a:pt x="310357" y="293688"/>
                </a:cubicBezTo>
                <a:cubicBezTo>
                  <a:pt x="301151" y="293688"/>
                  <a:pt x="293688" y="286225"/>
                  <a:pt x="293688" y="277019"/>
                </a:cubicBezTo>
                <a:cubicBezTo>
                  <a:pt x="293688" y="267813"/>
                  <a:pt x="301151" y="260350"/>
                  <a:pt x="310357" y="260350"/>
                </a:cubicBezTo>
                <a:close/>
                <a:moveTo>
                  <a:pt x="221457" y="244475"/>
                </a:moveTo>
                <a:cubicBezTo>
                  <a:pt x="228033" y="244475"/>
                  <a:pt x="233364" y="249450"/>
                  <a:pt x="233364" y="255588"/>
                </a:cubicBezTo>
                <a:cubicBezTo>
                  <a:pt x="233364" y="261726"/>
                  <a:pt x="228033" y="266701"/>
                  <a:pt x="221457" y="266701"/>
                </a:cubicBezTo>
                <a:cubicBezTo>
                  <a:pt x="214881" y="266701"/>
                  <a:pt x="209550" y="261726"/>
                  <a:pt x="209550" y="255588"/>
                </a:cubicBezTo>
                <a:cubicBezTo>
                  <a:pt x="209550" y="249450"/>
                  <a:pt x="214881" y="244475"/>
                  <a:pt x="221457" y="244475"/>
                </a:cubicBezTo>
                <a:close/>
                <a:moveTo>
                  <a:pt x="163513" y="244475"/>
                </a:moveTo>
                <a:cubicBezTo>
                  <a:pt x="169651" y="244475"/>
                  <a:pt x="174626" y="249450"/>
                  <a:pt x="174626" y="255588"/>
                </a:cubicBezTo>
                <a:cubicBezTo>
                  <a:pt x="174626" y="261726"/>
                  <a:pt x="169651" y="266701"/>
                  <a:pt x="163513" y="266701"/>
                </a:cubicBezTo>
                <a:cubicBezTo>
                  <a:pt x="157375" y="266701"/>
                  <a:pt x="152400" y="261726"/>
                  <a:pt x="152400" y="255588"/>
                </a:cubicBezTo>
                <a:cubicBezTo>
                  <a:pt x="152400" y="249450"/>
                  <a:pt x="157375" y="244475"/>
                  <a:pt x="163513" y="244475"/>
                </a:cubicBezTo>
                <a:close/>
                <a:moveTo>
                  <a:pt x="107157" y="244475"/>
                </a:moveTo>
                <a:cubicBezTo>
                  <a:pt x="113733" y="244475"/>
                  <a:pt x="119064" y="249450"/>
                  <a:pt x="119064" y="255588"/>
                </a:cubicBezTo>
                <a:cubicBezTo>
                  <a:pt x="119064" y="261726"/>
                  <a:pt x="113733" y="266701"/>
                  <a:pt x="107157" y="266701"/>
                </a:cubicBezTo>
                <a:cubicBezTo>
                  <a:pt x="100581" y="266701"/>
                  <a:pt x="95250" y="261726"/>
                  <a:pt x="95250" y="255588"/>
                </a:cubicBezTo>
                <a:cubicBezTo>
                  <a:pt x="95250" y="249450"/>
                  <a:pt x="100581" y="244475"/>
                  <a:pt x="107157" y="244475"/>
                </a:cubicBezTo>
                <a:close/>
                <a:moveTo>
                  <a:pt x="46832" y="244475"/>
                </a:moveTo>
                <a:cubicBezTo>
                  <a:pt x="53408" y="244475"/>
                  <a:pt x="58739" y="249450"/>
                  <a:pt x="58739" y="255588"/>
                </a:cubicBezTo>
                <a:cubicBezTo>
                  <a:pt x="58739" y="261726"/>
                  <a:pt x="53408" y="266701"/>
                  <a:pt x="46832" y="266701"/>
                </a:cubicBezTo>
                <a:cubicBezTo>
                  <a:pt x="40256" y="266701"/>
                  <a:pt x="34925" y="261726"/>
                  <a:pt x="34925" y="255588"/>
                </a:cubicBezTo>
                <a:cubicBezTo>
                  <a:pt x="34925" y="249450"/>
                  <a:pt x="40256" y="244475"/>
                  <a:pt x="46832" y="244475"/>
                </a:cubicBezTo>
                <a:close/>
                <a:moveTo>
                  <a:pt x="280195" y="242887"/>
                </a:moveTo>
                <a:cubicBezTo>
                  <a:pt x="286771" y="242887"/>
                  <a:pt x="292102" y="248218"/>
                  <a:pt x="292102" y="254794"/>
                </a:cubicBezTo>
                <a:cubicBezTo>
                  <a:pt x="292102" y="261370"/>
                  <a:pt x="286771" y="266701"/>
                  <a:pt x="280195" y="266701"/>
                </a:cubicBezTo>
                <a:cubicBezTo>
                  <a:pt x="273619" y="266701"/>
                  <a:pt x="268288" y="261370"/>
                  <a:pt x="268288" y="254794"/>
                </a:cubicBezTo>
                <a:cubicBezTo>
                  <a:pt x="268288" y="248218"/>
                  <a:pt x="273619" y="242887"/>
                  <a:pt x="280195" y="242887"/>
                </a:cubicBezTo>
                <a:close/>
                <a:moveTo>
                  <a:pt x="303213" y="231775"/>
                </a:moveTo>
                <a:cubicBezTo>
                  <a:pt x="309351" y="231775"/>
                  <a:pt x="314326" y="236750"/>
                  <a:pt x="314326" y="242888"/>
                </a:cubicBezTo>
                <a:cubicBezTo>
                  <a:pt x="314326" y="249026"/>
                  <a:pt x="309351" y="254001"/>
                  <a:pt x="303213" y="254001"/>
                </a:cubicBezTo>
                <a:cubicBezTo>
                  <a:pt x="297075" y="254001"/>
                  <a:pt x="292100" y="249026"/>
                  <a:pt x="292100" y="242888"/>
                </a:cubicBezTo>
                <a:cubicBezTo>
                  <a:pt x="292100" y="236750"/>
                  <a:pt x="297075" y="231775"/>
                  <a:pt x="303213" y="231775"/>
                </a:cubicBezTo>
                <a:close/>
                <a:moveTo>
                  <a:pt x="252413" y="231775"/>
                </a:moveTo>
                <a:cubicBezTo>
                  <a:pt x="258551" y="231775"/>
                  <a:pt x="263526" y="236750"/>
                  <a:pt x="263526" y="242888"/>
                </a:cubicBezTo>
                <a:cubicBezTo>
                  <a:pt x="263526" y="249026"/>
                  <a:pt x="258551" y="254001"/>
                  <a:pt x="252413" y="254001"/>
                </a:cubicBezTo>
                <a:cubicBezTo>
                  <a:pt x="246275" y="254001"/>
                  <a:pt x="241300" y="249026"/>
                  <a:pt x="241300" y="242888"/>
                </a:cubicBezTo>
                <a:cubicBezTo>
                  <a:pt x="241300" y="236750"/>
                  <a:pt x="246275" y="231775"/>
                  <a:pt x="252413" y="231775"/>
                </a:cubicBezTo>
                <a:close/>
                <a:moveTo>
                  <a:pt x="195263" y="231775"/>
                </a:moveTo>
                <a:cubicBezTo>
                  <a:pt x="201401" y="231775"/>
                  <a:pt x="206376" y="236750"/>
                  <a:pt x="206376" y="242888"/>
                </a:cubicBezTo>
                <a:cubicBezTo>
                  <a:pt x="206376" y="249026"/>
                  <a:pt x="201401" y="254001"/>
                  <a:pt x="195263" y="254001"/>
                </a:cubicBezTo>
                <a:cubicBezTo>
                  <a:pt x="189125" y="254001"/>
                  <a:pt x="184150" y="249026"/>
                  <a:pt x="184150" y="242888"/>
                </a:cubicBezTo>
                <a:cubicBezTo>
                  <a:pt x="184150" y="236750"/>
                  <a:pt x="189125" y="231775"/>
                  <a:pt x="195263" y="231775"/>
                </a:cubicBezTo>
                <a:close/>
                <a:moveTo>
                  <a:pt x="136526" y="231775"/>
                </a:moveTo>
                <a:cubicBezTo>
                  <a:pt x="142664" y="231775"/>
                  <a:pt x="147639" y="236750"/>
                  <a:pt x="147639" y="242888"/>
                </a:cubicBezTo>
                <a:cubicBezTo>
                  <a:pt x="147639" y="249026"/>
                  <a:pt x="142664" y="254001"/>
                  <a:pt x="136526" y="254001"/>
                </a:cubicBezTo>
                <a:cubicBezTo>
                  <a:pt x="130388" y="254001"/>
                  <a:pt x="125413" y="249026"/>
                  <a:pt x="125413" y="242888"/>
                </a:cubicBezTo>
                <a:cubicBezTo>
                  <a:pt x="125413" y="236750"/>
                  <a:pt x="130388" y="231775"/>
                  <a:pt x="136526" y="231775"/>
                </a:cubicBezTo>
                <a:close/>
                <a:moveTo>
                  <a:pt x="77788" y="230187"/>
                </a:moveTo>
                <a:cubicBezTo>
                  <a:pt x="83926" y="230187"/>
                  <a:pt x="88901" y="235162"/>
                  <a:pt x="88901" y="241300"/>
                </a:cubicBezTo>
                <a:cubicBezTo>
                  <a:pt x="88901" y="247438"/>
                  <a:pt x="83926" y="252413"/>
                  <a:pt x="77788" y="252413"/>
                </a:cubicBezTo>
                <a:cubicBezTo>
                  <a:pt x="71650" y="252413"/>
                  <a:pt x="66675" y="247438"/>
                  <a:pt x="66675" y="241300"/>
                </a:cubicBezTo>
                <a:cubicBezTo>
                  <a:pt x="66675" y="235162"/>
                  <a:pt x="71650" y="230187"/>
                  <a:pt x="77788" y="230187"/>
                </a:cubicBezTo>
                <a:close/>
                <a:moveTo>
                  <a:pt x="19051" y="230187"/>
                </a:moveTo>
                <a:cubicBezTo>
                  <a:pt x="25189" y="230187"/>
                  <a:pt x="30164" y="235162"/>
                  <a:pt x="30164" y="241300"/>
                </a:cubicBezTo>
                <a:cubicBezTo>
                  <a:pt x="30164" y="247438"/>
                  <a:pt x="25189" y="252413"/>
                  <a:pt x="19051" y="252413"/>
                </a:cubicBezTo>
                <a:cubicBezTo>
                  <a:pt x="12913" y="252413"/>
                  <a:pt x="7938" y="247438"/>
                  <a:pt x="7938" y="241300"/>
                </a:cubicBezTo>
                <a:cubicBezTo>
                  <a:pt x="7938" y="235162"/>
                  <a:pt x="12913" y="230187"/>
                  <a:pt x="19051" y="230187"/>
                </a:cubicBezTo>
                <a:close/>
                <a:moveTo>
                  <a:pt x="266700" y="163512"/>
                </a:moveTo>
                <a:lnTo>
                  <a:pt x="307975" y="163512"/>
                </a:lnTo>
                <a:lnTo>
                  <a:pt x="307975" y="179387"/>
                </a:lnTo>
                <a:lnTo>
                  <a:pt x="266700" y="179387"/>
                </a:lnTo>
                <a:close/>
                <a:moveTo>
                  <a:pt x="154724" y="138112"/>
                </a:moveTo>
                <a:cubicBezTo>
                  <a:pt x="154724" y="138112"/>
                  <a:pt x="157279" y="145878"/>
                  <a:pt x="163668" y="145878"/>
                </a:cubicBezTo>
                <a:cubicBezTo>
                  <a:pt x="170057" y="145878"/>
                  <a:pt x="172612" y="138112"/>
                  <a:pt x="172612" y="138112"/>
                </a:cubicBezTo>
                <a:cubicBezTo>
                  <a:pt x="172612" y="138112"/>
                  <a:pt x="172612" y="138112"/>
                  <a:pt x="184112" y="140701"/>
                </a:cubicBezTo>
                <a:cubicBezTo>
                  <a:pt x="184112" y="140701"/>
                  <a:pt x="184112" y="140701"/>
                  <a:pt x="185390" y="170473"/>
                </a:cubicBezTo>
                <a:cubicBezTo>
                  <a:pt x="185390" y="170473"/>
                  <a:pt x="185390" y="170473"/>
                  <a:pt x="179001" y="170473"/>
                </a:cubicBezTo>
                <a:cubicBezTo>
                  <a:pt x="179001" y="170473"/>
                  <a:pt x="179001" y="170473"/>
                  <a:pt x="179001" y="178239"/>
                </a:cubicBezTo>
                <a:cubicBezTo>
                  <a:pt x="179001" y="178239"/>
                  <a:pt x="179001" y="178239"/>
                  <a:pt x="177724" y="178239"/>
                </a:cubicBezTo>
                <a:cubicBezTo>
                  <a:pt x="177724" y="178239"/>
                  <a:pt x="177724" y="178239"/>
                  <a:pt x="177724" y="184711"/>
                </a:cubicBezTo>
                <a:cubicBezTo>
                  <a:pt x="177724" y="184711"/>
                  <a:pt x="177724" y="184711"/>
                  <a:pt x="181557" y="197656"/>
                </a:cubicBezTo>
                <a:cubicBezTo>
                  <a:pt x="181557" y="197656"/>
                  <a:pt x="181557" y="197656"/>
                  <a:pt x="177724" y="214483"/>
                </a:cubicBezTo>
                <a:cubicBezTo>
                  <a:pt x="177724" y="214483"/>
                  <a:pt x="177724" y="214483"/>
                  <a:pt x="179001" y="214483"/>
                </a:cubicBezTo>
                <a:cubicBezTo>
                  <a:pt x="179001" y="214483"/>
                  <a:pt x="181557" y="215778"/>
                  <a:pt x="186668" y="215778"/>
                </a:cubicBezTo>
                <a:cubicBezTo>
                  <a:pt x="190501" y="217072"/>
                  <a:pt x="186668" y="222250"/>
                  <a:pt x="186668" y="222250"/>
                </a:cubicBezTo>
                <a:cubicBezTo>
                  <a:pt x="186668" y="222250"/>
                  <a:pt x="186668" y="222250"/>
                  <a:pt x="166224" y="222250"/>
                </a:cubicBezTo>
                <a:cubicBezTo>
                  <a:pt x="166224" y="222250"/>
                  <a:pt x="166224" y="222250"/>
                  <a:pt x="166224" y="214483"/>
                </a:cubicBezTo>
                <a:cubicBezTo>
                  <a:pt x="166224" y="214483"/>
                  <a:pt x="166224" y="214483"/>
                  <a:pt x="170057" y="197656"/>
                </a:cubicBezTo>
                <a:cubicBezTo>
                  <a:pt x="170057" y="197656"/>
                  <a:pt x="170057" y="197656"/>
                  <a:pt x="166224" y="184711"/>
                </a:cubicBezTo>
                <a:cubicBezTo>
                  <a:pt x="166224" y="184711"/>
                  <a:pt x="166224" y="184711"/>
                  <a:pt x="162390" y="184711"/>
                </a:cubicBezTo>
                <a:cubicBezTo>
                  <a:pt x="162390" y="184711"/>
                  <a:pt x="162390" y="184711"/>
                  <a:pt x="162390" y="222250"/>
                </a:cubicBezTo>
                <a:cubicBezTo>
                  <a:pt x="162390" y="222250"/>
                  <a:pt x="162390" y="222250"/>
                  <a:pt x="141946" y="222250"/>
                </a:cubicBezTo>
                <a:cubicBezTo>
                  <a:pt x="141946" y="222250"/>
                  <a:pt x="138113" y="217072"/>
                  <a:pt x="141946" y="215778"/>
                </a:cubicBezTo>
                <a:cubicBezTo>
                  <a:pt x="147057" y="214483"/>
                  <a:pt x="148335" y="214483"/>
                  <a:pt x="148335" y="214483"/>
                </a:cubicBezTo>
                <a:cubicBezTo>
                  <a:pt x="148335" y="214483"/>
                  <a:pt x="148335" y="214483"/>
                  <a:pt x="149613" y="214483"/>
                </a:cubicBezTo>
                <a:cubicBezTo>
                  <a:pt x="149613" y="214483"/>
                  <a:pt x="149613" y="214483"/>
                  <a:pt x="149613" y="178239"/>
                </a:cubicBezTo>
                <a:cubicBezTo>
                  <a:pt x="149613" y="178239"/>
                  <a:pt x="149613" y="178239"/>
                  <a:pt x="148335" y="171767"/>
                </a:cubicBezTo>
                <a:cubicBezTo>
                  <a:pt x="148335" y="171767"/>
                  <a:pt x="148335" y="171767"/>
                  <a:pt x="143224" y="171767"/>
                </a:cubicBezTo>
                <a:cubicBezTo>
                  <a:pt x="143224" y="171767"/>
                  <a:pt x="143224" y="171767"/>
                  <a:pt x="144502" y="140701"/>
                </a:cubicBezTo>
                <a:cubicBezTo>
                  <a:pt x="144502" y="140701"/>
                  <a:pt x="144502" y="140701"/>
                  <a:pt x="154724" y="138112"/>
                </a:cubicBezTo>
                <a:close/>
                <a:moveTo>
                  <a:pt x="36513" y="128587"/>
                </a:moveTo>
                <a:lnTo>
                  <a:pt x="42863" y="136524"/>
                </a:lnTo>
                <a:lnTo>
                  <a:pt x="50801" y="128587"/>
                </a:lnTo>
                <a:lnTo>
                  <a:pt x="66676" y="131762"/>
                </a:lnTo>
                <a:lnTo>
                  <a:pt x="66676" y="163512"/>
                </a:lnTo>
                <a:lnTo>
                  <a:pt x="60326" y="163512"/>
                </a:lnTo>
                <a:lnTo>
                  <a:pt x="60326" y="171449"/>
                </a:lnTo>
                <a:lnTo>
                  <a:pt x="58738" y="171449"/>
                </a:lnTo>
                <a:lnTo>
                  <a:pt x="58738" y="209550"/>
                </a:lnTo>
                <a:lnTo>
                  <a:pt x="60326" y="209550"/>
                </a:lnTo>
                <a:lnTo>
                  <a:pt x="68263" y="212725"/>
                </a:lnTo>
                <a:lnTo>
                  <a:pt x="68263" y="219075"/>
                </a:lnTo>
                <a:lnTo>
                  <a:pt x="61913" y="219075"/>
                </a:lnTo>
                <a:lnTo>
                  <a:pt x="55563" y="217487"/>
                </a:lnTo>
                <a:lnTo>
                  <a:pt x="55563" y="219075"/>
                </a:lnTo>
                <a:lnTo>
                  <a:pt x="46038" y="219075"/>
                </a:lnTo>
                <a:lnTo>
                  <a:pt x="46038" y="177800"/>
                </a:lnTo>
                <a:lnTo>
                  <a:pt x="41276" y="177800"/>
                </a:lnTo>
                <a:lnTo>
                  <a:pt x="41276" y="219075"/>
                </a:lnTo>
                <a:lnTo>
                  <a:pt x="34926" y="219075"/>
                </a:lnTo>
                <a:lnTo>
                  <a:pt x="33338" y="217487"/>
                </a:lnTo>
                <a:lnTo>
                  <a:pt x="26988" y="219075"/>
                </a:lnTo>
                <a:lnTo>
                  <a:pt x="20638" y="219075"/>
                </a:lnTo>
                <a:lnTo>
                  <a:pt x="20638" y="212725"/>
                </a:lnTo>
                <a:lnTo>
                  <a:pt x="26988" y="209550"/>
                </a:lnTo>
                <a:lnTo>
                  <a:pt x="28575" y="209550"/>
                </a:lnTo>
                <a:lnTo>
                  <a:pt x="28575" y="171449"/>
                </a:lnTo>
                <a:lnTo>
                  <a:pt x="26988" y="171449"/>
                </a:lnTo>
                <a:lnTo>
                  <a:pt x="26988" y="163512"/>
                </a:lnTo>
                <a:lnTo>
                  <a:pt x="20638" y="163512"/>
                </a:lnTo>
                <a:lnTo>
                  <a:pt x="22225" y="131762"/>
                </a:lnTo>
                <a:close/>
                <a:moveTo>
                  <a:pt x="79375" y="98425"/>
                </a:moveTo>
                <a:lnTo>
                  <a:pt x="90488" y="98425"/>
                </a:lnTo>
                <a:lnTo>
                  <a:pt x="90488" y="187325"/>
                </a:lnTo>
                <a:lnTo>
                  <a:pt x="144463" y="187325"/>
                </a:lnTo>
                <a:lnTo>
                  <a:pt x="144463" y="196850"/>
                </a:lnTo>
                <a:lnTo>
                  <a:pt x="79375" y="196850"/>
                </a:lnTo>
                <a:close/>
                <a:moveTo>
                  <a:pt x="155678" y="95250"/>
                </a:moveTo>
                <a:cubicBezTo>
                  <a:pt x="155678" y="95250"/>
                  <a:pt x="155678" y="95250"/>
                  <a:pt x="160799" y="101651"/>
                </a:cubicBezTo>
                <a:cubicBezTo>
                  <a:pt x="160799" y="101651"/>
                  <a:pt x="160799" y="101651"/>
                  <a:pt x="167200" y="95250"/>
                </a:cubicBezTo>
                <a:cubicBezTo>
                  <a:pt x="167200" y="95250"/>
                  <a:pt x="167200" y="95250"/>
                  <a:pt x="171041" y="101651"/>
                </a:cubicBezTo>
                <a:cubicBezTo>
                  <a:pt x="171041" y="101651"/>
                  <a:pt x="171041" y="101651"/>
                  <a:pt x="178722" y="100371"/>
                </a:cubicBezTo>
                <a:cubicBezTo>
                  <a:pt x="178722" y="100371"/>
                  <a:pt x="178722" y="100371"/>
                  <a:pt x="177442" y="105492"/>
                </a:cubicBezTo>
                <a:lnTo>
                  <a:pt x="182563" y="108052"/>
                </a:lnTo>
                <a:cubicBezTo>
                  <a:pt x="182563" y="108052"/>
                  <a:pt x="182563" y="108052"/>
                  <a:pt x="180003" y="113173"/>
                </a:cubicBezTo>
                <a:cubicBezTo>
                  <a:pt x="180003" y="114454"/>
                  <a:pt x="180003" y="115734"/>
                  <a:pt x="180003" y="118294"/>
                </a:cubicBezTo>
                <a:cubicBezTo>
                  <a:pt x="180003" y="127256"/>
                  <a:pt x="173601" y="134938"/>
                  <a:pt x="163359" y="134938"/>
                </a:cubicBezTo>
                <a:cubicBezTo>
                  <a:pt x="154397" y="134938"/>
                  <a:pt x="146716" y="127256"/>
                  <a:pt x="146716" y="118294"/>
                </a:cubicBezTo>
                <a:cubicBezTo>
                  <a:pt x="146716" y="117014"/>
                  <a:pt x="146716" y="115734"/>
                  <a:pt x="146716" y="115734"/>
                </a:cubicBezTo>
                <a:cubicBezTo>
                  <a:pt x="146716" y="114454"/>
                  <a:pt x="147996" y="114454"/>
                  <a:pt x="147996" y="113173"/>
                </a:cubicBezTo>
                <a:cubicBezTo>
                  <a:pt x="147996" y="113173"/>
                  <a:pt x="147996" y="113173"/>
                  <a:pt x="142875" y="109333"/>
                </a:cubicBezTo>
                <a:cubicBezTo>
                  <a:pt x="142875" y="109333"/>
                  <a:pt x="142875" y="109333"/>
                  <a:pt x="149276" y="106772"/>
                </a:cubicBezTo>
                <a:cubicBezTo>
                  <a:pt x="149276" y="106772"/>
                  <a:pt x="149276" y="106772"/>
                  <a:pt x="145436" y="100371"/>
                </a:cubicBezTo>
                <a:cubicBezTo>
                  <a:pt x="145436" y="100371"/>
                  <a:pt x="145436" y="100371"/>
                  <a:pt x="153117" y="102931"/>
                </a:cubicBezTo>
                <a:cubicBezTo>
                  <a:pt x="153117" y="102931"/>
                  <a:pt x="153117" y="102931"/>
                  <a:pt x="155678" y="95250"/>
                </a:cubicBezTo>
                <a:close/>
                <a:moveTo>
                  <a:pt x="44450" y="88900"/>
                </a:moveTo>
                <a:cubicBezTo>
                  <a:pt x="54971" y="88900"/>
                  <a:pt x="63500" y="97074"/>
                  <a:pt x="63500" y="107157"/>
                </a:cubicBezTo>
                <a:cubicBezTo>
                  <a:pt x="63500" y="117240"/>
                  <a:pt x="54971" y="125414"/>
                  <a:pt x="44450" y="125414"/>
                </a:cubicBezTo>
                <a:cubicBezTo>
                  <a:pt x="33929" y="125414"/>
                  <a:pt x="25400" y="117240"/>
                  <a:pt x="25400" y="107157"/>
                </a:cubicBezTo>
                <a:cubicBezTo>
                  <a:pt x="25400" y="97074"/>
                  <a:pt x="33929" y="88900"/>
                  <a:pt x="44450" y="88900"/>
                </a:cubicBezTo>
                <a:close/>
                <a:moveTo>
                  <a:pt x="109538" y="52387"/>
                </a:moveTo>
                <a:lnTo>
                  <a:pt x="109538" y="68262"/>
                </a:lnTo>
                <a:lnTo>
                  <a:pt x="125413" y="68262"/>
                </a:lnTo>
                <a:lnTo>
                  <a:pt x="125413" y="52387"/>
                </a:lnTo>
                <a:close/>
                <a:moveTo>
                  <a:pt x="185738" y="33337"/>
                </a:moveTo>
                <a:cubicBezTo>
                  <a:pt x="185738" y="33337"/>
                  <a:pt x="185738" y="33337"/>
                  <a:pt x="325438" y="33337"/>
                </a:cubicBezTo>
                <a:cubicBezTo>
                  <a:pt x="325438" y="33337"/>
                  <a:pt x="325438" y="33337"/>
                  <a:pt x="325438" y="196850"/>
                </a:cubicBezTo>
                <a:cubicBezTo>
                  <a:pt x="325438" y="196850"/>
                  <a:pt x="325438" y="196850"/>
                  <a:pt x="189619" y="196850"/>
                </a:cubicBezTo>
                <a:cubicBezTo>
                  <a:pt x="189619" y="196850"/>
                  <a:pt x="189619" y="196850"/>
                  <a:pt x="188325" y="190412"/>
                </a:cubicBezTo>
                <a:cubicBezTo>
                  <a:pt x="188325" y="190412"/>
                  <a:pt x="188325" y="190412"/>
                  <a:pt x="187032" y="186550"/>
                </a:cubicBezTo>
                <a:cubicBezTo>
                  <a:pt x="187032" y="186550"/>
                  <a:pt x="187032" y="186550"/>
                  <a:pt x="315090" y="186550"/>
                </a:cubicBezTo>
                <a:cubicBezTo>
                  <a:pt x="315090" y="186550"/>
                  <a:pt x="315090" y="186550"/>
                  <a:pt x="315090" y="43637"/>
                </a:cubicBezTo>
                <a:lnTo>
                  <a:pt x="188325" y="43637"/>
                </a:lnTo>
                <a:cubicBezTo>
                  <a:pt x="187032" y="39774"/>
                  <a:pt x="188325" y="37199"/>
                  <a:pt x="185738" y="33337"/>
                </a:cubicBezTo>
                <a:close/>
                <a:moveTo>
                  <a:pt x="119063" y="14287"/>
                </a:moveTo>
                <a:cubicBezTo>
                  <a:pt x="116483" y="14287"/>
                  <a:pt x="112613" y="14287"/>
                  <a:pt x="110034" y="15580"/>
                </a:cubicBezTo>
                <a:cubicBezTo>
                  <a:pt x="107454" y="16874"/>
                  <a:pt x="106164" y="18167"/>
                  <a:pt x="103584" y="20754"/>
                </a:cubicBezTo>
                <a:cubicBezTo>
                  <a:pt x="102295" y="22048"/>
                  <a:pt x="101005" y="24635"/>
                  <a:pt x="101005" y="25928"/>
                </a:cubicBezTo>
                <a:cubicBezTo>
                  <a:pt x="99715" y="28515"/>
                  <a:pt x="99715" y="31102"/>
                  <a:pt x="98425" y="33690"/>
                </a:cubicBezTo>
                <a:cubicBezTo>
                  <a:pt x="98425" y="33690"/>
                  <a:pt x="98425" y="33690"/>
                  <a:pt x="113903" y="33690"/>
                </a:cubicBezTo>
                <a:cubicBezTo>
                  <a:pt x="113903" y="31102"/>
                  <a:pt x="115193" y="29809"/>
                  <a:pt x="115193" y="28515"/>
                </a:cubicBezTo>
                <a:cubicBezTo>
                  <a:pt x="116483" y="27222"/>
                  <a:pt x="117773" y="27222"/>
                  <a:pt x="119063" y="27222"/>
                </a:cubicBezTo>
                <a:cubicBezTo>
                  <a:pt x="121642" y="27222"/>
                  <a:pt x="122932" y="28515"/>
                  <a:pt x="122932" y="31102"/>
                </a:cubicBezTo>
                <a:cubicBezTo>
                  <a:pt x="122932" y="31102"/>
                  <a:pt x="122932" y="32396"/>
                  <a:pt x="122932" y="32396"/>
                </a:cubicBezTo>
                <a:cubicBezTo>
                  <a:pt x="121642" y="33690"/>
                  <a:pt x="121642" y="33690"/>
                  <a:pt x="120352" y="33690"/>
                </a:cubicBezTo>
                <a:cubicBezTo>
                  <a:pt x="120352" y="34983"/>
                  <a:pt x="119063" y="34983"/>
                  <a:pt x="119063" y="34983"/>
                </a:cubicBezTo>
                <a:cubicBezTo>
                  <a:pt x="117773" y="36277"/>
                  <a:pt x="117773" y="36277"/>
                  <a:pt x="116483" y="36277"/>
                </a:cubicBezTo>
                <a:cubicBezTo>
                  <a:pt x="115193" y="37570"/>
                  <a:pt x="113903" y="37570"/>
                  <a:pt x="113903" y="38864"/>
                </a:cubicBezTo>
                <a:cubicBezTo>
                  <a:pt x="112613" y="40157"/>
                  <a:pt x="112613" y="41451"/>
                  <a:pt x="111324" y="42744"/>
                </a:cubicBezTo>
                <a:cubicBezTo>
                  <a:pt x="111324" y="44038"/>
                  <a:pt x="111324" y="45331"/>
                  <a:pt x="111324" y="46625"/>
                </a:cubicBezTo>
                <a:cubicBezTo>
                  <a:pt x="111324" y="47918"/>
                  <a:pt x="111324" y="49212"/>
                  <a:pt x="111324" y="49212"/>
                </a:cubicBezTo>
                <a:cubicBezTo>
                  <a:pt x="111324" y="49212"/>
                  <a:pt x="111324" y="49212"/>
                  <a:pt x="125512" y="49212"/>
                </a:cubicBezTo>
                <a:cubicBezTo>
                  <a:pt x="125512" y="47918"/>
                  <a:pt x="125512" y="47918"/>
                  <a:pt x="125512" y="46625"/>
                </a:cubicBezTo>
                <a:cubicBezTo>
                  <a:pt x="125512" y="46625"/>
                  <a:pt x="125512" y="46625"/>
                  <a:pt x="125512" y="45331"/>
                </a:cubicBezTo>
                <a:cubicBezTo>
                  <a:pt x="126802" y="45331"/>
                  <a:pt x="126802" y="44038"/>
                  <a:pt x="126802" y="44038"/>
                </a:cubicBezTo>
                <a:cubicBezTo>
                  <a:pt x="128091" y="44038"/>
                  <a:pt x="128091" y="42744"/>
                  <a:pt x="129381" y="42744"/>
                </a:cubicBezTo>
                <a:cubicBezTo>
                  <a:pt x="130671" y="41451"/>
                  <a:pt x="131961" y="41451"/>
                  <a:pt x="133251" y="41451"/>
                </a:cubicBezTo>
                <a:cubicBezTo>
                  <a:pt x="134541" y="40157"/>
                  <a:pt x="134541" y="38864"/>
                  <a:pt x="135831" y="38864"/>
                </a:cubicBezTo>
                <a:cubicBezTo>
                  <a:pt x="137120" y="37570"/>
                  <a:pt x="138410" y="36277"/>
                  <a:pt x="138410" y="34983"/>
                </a:cubicBezTo>
                <a:cubicBezTo>
                  <a:pt x="138410" y="33690"/>
                  <a:pt x="139700" y="31102"/>
                  <a:pt x="139700" y="29809"/>
                </a:cubicBezTo>
                <a:cubicBezTo>
                  <a:pt x="139700" y="27222"/>
                  <a:pt x="138410" y="25928"/>
                  <a:pt x="138410" y="24635"/>
                </a:cubicBezTo>
                <a:cubicBezTo>
                  <a:pt x="137120" y="22048"/>
                  <a:pt x="135831" y="20754"/>
                  <a:pt x="134541" y="19461"/>
                </a:cubicBezTo>
                <a:cubicBezTo>
                  <a:pt x="133251" y="18167"/>
                  <a:pt x="130671" y="16874"/>
                  <a:pt x="128091" y="15580"/>
                </a:cubicBezTo>
                <a:cubicBezTo>
                  <a:pt x="126802" y="14287"/>
                  <a:pt x="122932" y="14287"/>
                  <a:pt x="119063" y="14287"/>
                </a:cubicBezTo>
                <a:close/>
                <a:moveTo>
                  <a:pt x="118916" y="0"/>
                </a:moveTo>
                <a:cubicBezTo>
                  <a:pt x="153825" y="0"/>
                  <a:pt x="180976" y="19426"/>
                  <a:pt x="180976" y="42737"/>
                </a:cubicBezTo>
                <a:cubicBezTo>
                  <a:pt x="180976" y="63458"/>
                  <a:pt x="156411" y="77704"/>
                  <a:pt x="131845" y="85474"/>
                </a:cubicBezTo>
                <a:cubicBezTo>
                  <a:pt x="107280" y="91949"/>
                  <a:pt x="71078" y="98425"/>
                  <a:pt x="71078" y="98425"/>
                </a:cubicBezTo>
                <a:cubicBezTo>
                  <a:pt x="71078" y="98425"/>
                  <a:pt x="71078" y="98425"/>
                  <a:pt x="81421" y="77704"/>
                </a:cubicBezTo>
                <a:cubicBezTo>
                  <a:pt x="65906" y="69933"/>
                  <a:pt x="55563" y="58278"/>
                  <a:pt x="55563" y="42737"/>
                </a:cubicBezTo>
                <a:cubicBezTo>
                  <a:pt x="55563" y="19426"/>
                  <a:pt x="82714" y="0"/>
                  <a:pt x="118916" y="0"/>
                </a:cubicBezTo>
                <a:close/>
              </a:path>
            </a:pathLst>
          </a:custGeom>
          <a:solidFill>
            <a:srgbClr val="005DA2"/>
          </a:solidFill>
          <a:ln>
            <a:noFill/>
          </a:ln>
        </p:spPr>
        <p:txBody>
          <a:bodyPr/>
          <a:lstStyle/>
          <a:p>
            <a:endParaRPr lang="zh-CN" altLang="en-US">
              <a:cs typeface="+mn-ea"/>
              <a:sym typeface="+mn-lt"/>
            </a:endParaRPr>
          </a:p>
        </p:txBody>
      </p:sp>
      <p:sp>
        <p:nvSpPr>
          <p:cNvPr id="28" name="矩形 27"/>
          <p:cNvSpPr/>
          <p:nvPr/>
        </p:nvSpPr>
        <p:spPr>
          <a:xfrm>
            <a:off x="3214678" y="1785932"/>
            <a:ext cx="5357850" cy="1323439"/>
          </a:xfrm>
          <a:prstGeom prst="rect">
            <a:avLst/>
          </a:prstGeom>
        </p:spPr>
        <p:txBody>
          <a:bodyPr wrap="square">
            <a:spAutoFit/>
          </a:bodyPr>
          <a:lstStyle/>
          <a:p>
            <a:r>
              <a:rPr lang="zh-CN" altLang="en-US" sz="2000" dirty="0" smtClean="0"/>
              <a:t>建设工程司法解释（二）第十二条有明确的规定，“当事人在诉讼前已经对建设工程价款结算达成协议，诉讼中一方当事人申请对工程造价进行鉴定的，人民法院不予准许。”</a:t>
            </a:r>
            <a:endParaRPr lang="zh-CN" altLang="en-US" sz="2000" dirty="0"/>
          </a:p>
        </p:txBody>
      </p:sp>
    </p:spTree>
    <p:extLst>
      <p:ext uri="{BB962C8B-B14F-4D97-AF65-F5344CB8AC3E}">
        <p14:creationId xmlns:p14="http://schemas.microsoft.com/office/powerpoint/2010/main" xmlns="" val="865472257"/>
      </p:ext>
    </p:extLst>
  </p:cSld>
  <p:clrMapOvr>
    <a:masterClrMapping/>
  </p:clrMapOvr>
  <mc:AlternateContent xmlns:mc="http://schemas.openxmlformats.org/markup-compatibility/2006">
    <mc:Choice xmlns:p14="http://schemas.microsoft.com/office/powerpoint/2010/main" xmlns=""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par>
                          <p:cTn id="12" fill="hold">
                            <p:stCondLst>
                              <p:cond delay="850"/>
                            </p:stCondLst>
                            <p:childTnLst>
                              <p:par>
                                <p:cTn id="13" presetID="16" presetClass="entr" presetSubtype="2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07654"/>
            <a:ext cx="2448272" cy="20182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410451" y="1930936"/>
            <a:ext cx="1553630" cy="1569660"/>
          </a:xfrm>
          <a:prstGeom prst="rect">
            <a:avLst/>
          </a:prstGeom>
          <a:noFill/>
        </p:spPr>
        <p:txBody>
          <a:bodyPr wrap="none" rtlCol="0">
            <a:spAutoFit/>
          </a:bodyPr>
          <a:lstStyle/>
          <a:p>
            <a:r>
              <a:rPr lang="en-US" altLang="zh-CN" sz="9600" dirty="0" smtClean="0">
                <a:solidFill>
                  <a:schemeClr val="bg1"/>
                </a:solidFill>
                <a:cs typeface="+mn-ea"/>
                <a:sym typeface="+mn-lt"/>
              </a:rPr>
              <a:t>08</a:t>
            </a:r>
            <a:endParaRPr lang="zh-CN" altLang="en-US" sz="9600" dirty="0">
              <a:solidFill>
                <a:schemeClr val="bg1"/>
              </a:solidFill>
              <a:cs typeface="+mn-ea"/>
              <a:sym typeface="+mn-lt"/>
            </a:endParaRPr>
          </a:p>
        </p:txBody>
      </p:sp>
      <p:sp>
        <p:nvSpPr>
          <p:cNvPr id="5" name="文本框 4"/>
          <p:cNvSpPr txBox="1"/>
          <p:nvPr/>
        </p:nvSpPr>
        <p:spPr>
          <a:xfrm>
            <a:off x="2500298" y="1928808"/>
            <a:ext cx="4493538" cy="1569660"/>
          </a:xfrm>
          <a:prstGeom prst="rect">
            <a:avLst/>
          </a:prstGeom>
          <a:noFill/>
        </p:spPr>
        <p:txBody>
          <a:bodyPr wrap="none" rtlCol="0">
            <a:spAutoFit/>
          </a:bodyPr>
          <a:lstStyle/>
          <a:p>
            <a:r>
              <a:rPr lang="zh-CN" altLang="en-US" sz="4800" b="1" dirty="0" smtClean="0">
                <a:solidFill>
                  <a:schemeClr val="tx1">
                    <a:lumMod val="75000"/>
                    <a:lumOff val="25000"/>
                  </a:schemeClr>
                </a:solidFill>
                <a:cs typeface="+mn-ea"/>
                <a:sym typeface="+mn-lt"/>
              </a:rPr>
              <a:t>如何行使工程</a:t>
            </a:r>
            <a:endParaRPr lang="en-US" altLang="zh-CN" sz="4800" b="1" dirty="0" smtClean="0">
              <a:solidFill>
                <a:schemeClr val="tx1">
                  <a:lumMod val="75000"/>
                  <a:lumOff val="25000"/>
                </a:schemeClr>
              </a:solidFill>
              <a:cs typeface="+mn-ea"/>
              <a:sym typeface="+mn-lt"/>
            </a:endParaRPr>
          </a:p>
          <a:p>
            <a:r>
              <a:rPr lang="zh-CN" altLang="en-US" sz="4800" b="1" dirty="0" smtClean="0">
                <a:solidFill>
                  <a:schemeClr val="tx1">
                    <a:lumMod val="75000"/>
                    <a:lumOff val="25000"/>
                  </a:schemeClr>
                </a:solidFill>
                <a:cs typeface="+mn-ea"/>
                <a:sym typeface="+mn-lt"/>
              </a:rPr>
              <a:t>价款优先受偿权</a:t>
            </a:r>
            <a:endParaRPr lang="en-US" altLang="zh-CN" sz="4800" b="1" dirty="0">
              <a:solidFill>
                <a:schemeClr val="tx1">
                  <a:lumMod val="75000"/>
                  <a:lumOff val="25000"/>
                </a:schemeClr>
              </a:solidFill>
              <a:cs typeface="+mn-ea"/>
              <a:sym typeface="+mn-lt"/>
            </a:endParaRPr>
          </a:p>
        </p:txBody>
      </p:sp>
      <p:sp>
        <p:nvSpPr>
          <p:cNvPr id="29" name="矩形 28"/>
          <p:cNvSpPr/>
          <p:nvPr/>
        </p:nvSpPr>
        <p:spPr>
          <a:xfrm>
            <a:off x="7072329" y="1707653"/>
            <a:ext cx="2107599" cy="20182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xmlns="" val="2101243605"/>
      </p:ext>
    </p:extLst>
  </p:cSld>
  <p:clrMapOvr>
    <a:masterClrMapping/>
  </p:clrMapOvr>
  <mc:AlternateContent xmlns:mc="http://schemas.openxmlformats.org/markup-compatibility/2006">
    <mc:Choice xmlns:p14="http://schemas.microsoft.com/office/powerpoint/2010/main" xmlns=""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 calcmode="lin" valueType="num">
                                      <p:cBhvr>
                                        <p:cTn id="1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down)">
                                      <p:cBhvr>
                                        <p:cTn id="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857880" y="123478"/>
            <a:ext cx="3232906"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bg1"/>
                </a:solidFill>
                <a:latin typeface="+mn-lt"/>
                <a:ea typeface="+mn-ea"/>
                <a:cs typeface="+mn-ea"/>
                <a:sym typeface="+mn-lt"/>
              </a:rPr>
              <a:t>工程价款优先受偿权</a:t>
            </a:r>
            <a:endParaRPr lang="zh-CN" altLang="en-US" sz="1800" b="1" dirty="0">
              <a:solidFill>
                <a:schemeClr val="bg1"/>
              </a:solidFill>
              <a:latin typeface="+mn-lt"/>
              <a:ea typeface="+mn-ea"/>
              <a:cs typeface="+mn-ea"/>
              <a:sym typeface="+mn-lt"/>
            </a:endParaRPr>
          </a:p>
        </p:txBody>
      </p:sp>
      <p:grpSp>
        <p:nvGrpSpPr>
          <p:cNvPr id="41" name="组合 40"/>
          <p:cNvGrpSpPr/>
          <p:nvPr/>
        </p:nvGrpSpPr>
        <p:grpSpPr>
          <a:xfrm>
            <a:off x="489690" y="1329164"/>
            <a:ext cx="2426619" cy="3014261"/>
            <a:chOff x="957524" y="1578124"/>
            <a:chExt cx="2468570" cy="3013620"/>
          </a:xfrm>
        </p:grpSpPr>
        <p:sp>
          <p:nvSpPr>
            <p:cNvPr id="42" name="任意多边形 41"/>
            <p:cNvSpPr/>
            <p:nvPr/>
          </p:nvSpPr>
          <p:spPr>
            <a:xfrm rot="2526481" flipH="1">
              <a:off x="957524" y="1578124"/>
              <a:ext cx="2358286" cy="3013620"/>
            </a:xfrm>
            <a:custGeom>
              <a:avLst/>
              <a:gdLst>
                <a:gd name="connsiteX0" fmla="*/ 2806420 w 3359925"/>
                <a:gd name="connsiteY0" fmla="*/ 433639 h 4294428"/>
                <a:gd name="connsiteX1" fmla="*/ 2926287 w 3359925"/>
                <a:gd name="connsiteY1" fmla="*/ 2806421 h 4294428"/>
                <a:gd name="connsiteX2" fmla="*/ 2238926 w 3359925"/>
                <a:gd name="connsiteY2" fmla="*/ 3264536 h 4294428"/>
                <a:gd name="connsiteX3" fmla="*/ 2110490 w 3359925"/>
                <a:gd name="connsiteY3" fmla="*/ 3302855 h 4294428"/>
                <a:gd name="connsiteX4" fmla="*/ 2110489 w 3359925"/>
                <a:gd name="connsiteY4" fmla="*/ 3957010 h 4294428"/>
                <a:gd name="connsiteX5" fmla="*/ 1773071 w 3359925"/>
                <a:gd name="connsiteY5" fmla="*/ 4294428 h 4294428"/>
                <a:gd name="connsiteX6" fmla="*/ 1773072 w 3359925"/>
                <a:gd name="connsiteY6" fmla="*/ 4294427 h 4294428"/>
                <a:gd name="connsiteX7" fmla="*/ 1435654 w 3359925"/>
                <a:gd name="connsiteY7" fmla="*/ 3957009 h 4294428"/>
                <a:gd name="connsiteX8" fmla="*/ 1435654 w 3359925"/>
                <a:gd name="connsiteY8" fmla="*/ 3341898 h 4294428"/>
                <a:gd name="connsiteX9" fmla="*/ 1283535 w 3359925"/>
                <a:gd name="connsiteY9" fmla="*/ 3312800 h 4294428"/>
                <a:gd name="connsiteX10" fmla="*/ 553505 w 3359925"/>
                <a:gd name="connsiteY10" fmla="*/ 2926288 h 4294428"/>
                <a:gd name="connsiteX11" fmla="*/ 433638 w 3359925"/>
                <a:gd name="connsiteY11" fmla="*/ 553506 h 4294428"/>
                <a:gd name="connsiteX12" fmla="*/ 2806420 w 3359925"/>
                <a:gd name="connsiteY12" fmla="*/ 433639 h 429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9925" h="4294428">
                  <a:moveTo>
                    <a:pt x="2806420" y="433639"/>
                  </a:moveTo>
                  <a:cubicBezTo>
                    <a:pt x="3494746" y="1055764"/>
                    <a:pt x="3548413" y="2118095"/>
                    <a:pt x="2926287" y="2806421"/>
                  </a:cubicBezTo>
                  <a:cubicBezTo>
                    <a:pt x="2731873" y="3021523"/>
                    <a:pt x="2494470" y="3174647"/>
                    <a:pt x="2238926" y="3264536"/>
                  </a:cubicBezTo>
                  <a:lnTo>
                    <a:pt x="2110490" y="3302855"/>
                  </a:lnTo>
                  <a:lnTo>
                    <a:pt x="2110489" y="3957010"/>
                  </a:lnTo>
                  <a:cubicBezTo>
                    <a:pt x="2110489" y="4143361"/>
                    <a:pt x="1959422" y="4294428"/>
                    <a:pt x="1773071" y="4294428"/>
                  </a:cubicBezTo>
                  <a:lnTo>
                    <a:pt x="1773072" y="4294427"/>
                  </a:lnTo>
                  <a:cubicBezTo>
                    <a:pt x="1586721" y="4294427"/>
                    <a:pt x="1435654" y="4143360"/>
                    <a:pt x="1435654" y="3957009"/>
                  </a:cubicBezTo>
                  <a:lnTo>
                    <a:pt x="1435654" y="3341898"/>
                  </a:lnTo>
                  <a:lnTo>
                    <a:pt x="1283535" y="3312800"/>
                  </a:lnTo>
                  <a:cubicBezTo>
                    <a:pt x="1020233" y="3249121"/>
                    <a:pt x="768607" y="3120702"/>
                    <a:pt x="553505" y="2926288"/>
                  </a:cubicBezTo>
                  <a:cubicBezTo>
                    <a:pt x="-134821" y="2304163"/>
                    <a:pt x="-188488" y="1241832"/>
                    <a:pt x="433638" y="553506"/>
                  </a:cubicBezTo>
                  <a:cubicBezTo>
                    <a:pt x="1055763" y="-134821"/>
                    <a:pt x="2118094" y="-188487"/>
                    <a:pt x="2806420" y="433639"/>
                  </a:cubicBezTo>
                  <a:close/>
                </a:path>
              </a:pathLst>
            </a:cu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123203" tIns="61602" rIns="123203" bIns="61602" anchor="ctr"/>
            <a:lstStyle/>
            <a:p>
              <a:pPr algn="ctr">
                <a:defRPr/>
              </a:pPr>
              <a:endParaRPr lang="zh-CN" altLang="en-US" sz="2000">
                <a:cs typeface="+mn-ea"/>
                <a:sym typeface="+mn-lt"/>
              </a:endParaRPr>
            </a:p>
          </p:txBody>
        </p:sp>
        <p:sp>
          <p:nvSpPr>
            <p:cNvPr id="43" name="椭圆 42"/>
            <p:cNvSpPr/>
            <p:nvPr/>
          </p:nvSpPr>
          <p:spPr>
            <a:xfrm flipH="1">
              <a:off x="1293945" y="1774825"/>
              <a:ext cx="2132149" cy="213125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3203" tIns="61602" rIns="123203" bIns="61602" anchor="ctr"/>
            <a:lstStyle/>
            <a:p>
              <a:pPr algn="ctr">
                <a:defRPr/>
              </a:pPr>
              <a:endParaRPr lang="zh-CN" altLang="en-US" sz="2000">
                <a:cs typeface="+mn-ea"/>
                <a:sym typeface="+mn-lt"/>
              </a:endParaRPr>
            </a:p>
          </p:txBody>
        </p:sp>
      </p:grpSp>
      <p:sp>
        <p:nvSpPr>
          <p:cNvPr id="44" name="文本框 10"/>
          <p:cNvSpPr txBox="1"/>
          <p:nvPr/>
        </p:nvSpPr>
        <p:spPr>
          <a:xfrm flipH="1">
            <a:off x="980356" y="2139702"/>
            <a:ext cx="1775989" cy="863071"/>
          </a:xfrm>
          <a:prstGeom prst="rect">
            <a:avLst/>
          </a:prstGeom>
          <a:noFill/>
        </p:spPr>
        <p:txBody>
          <a:bodyPr wrap="square" lIns="123203" tIns="61602" rIns="123203" bIns="61602">
            <a:spAutoFit/>
          </a:bodyPr>
          <a:lstStyle/>
          <a:p>
            <a:pPr algn="ctr">
              <a:defRPr/>
            </a:pPr>
            <a:r>
              <a:rPr lang="zh-CN" altLang="en-US" sz="2400" b="1" dirty="0" smtClean="0">
                <a:solidFill>
                  <a:srgbClr val="005DA2"/>
                </a:solidFill>
                <a:cs typeface="+mn-ea"/>
                <a:sym typeface="+mn-lt"/>
              </a:rPr>
              <a:t>工程价款</a:t>
            </a:r>
            <a:endParaRPr lang="en-US" altLang="zh-CN" sz="2400" b="1" dirty="0" smtClean="0">
              <a:solidFill>
                <a:srgbClr val="005DA2"/>
              </a:solidFill>
              <a:cs typeface="+mn-ea"/>
              <a:sym typeface="+mn-lt"/>
            </a:endParaRPr>
          </a:p>
          <a:p>
            <a:pPr algn="ctr">
              <a:defRPr/>
            </a:pPr>
            <a:r>
              <a:rPr lang="zh-CN" altLang="en-US" sz="2400" b="1" dirty="0" smtClean="0">
                <a:solidFill>
                  <a:srgbClr val="005DA2"/>
                </a:solidFill>
                <a:cs typeface="+mn-ea"/>
                <a:sym typeface="+mn-lt"/>
              </a:rPr>
              <a:t>优先受偿权</a:t>
            </a:r>
            <a:endParaRPr lang="zh-CN" altLang="en-US" sz="2400" b="1" dirty="0">
              <a:solidFill>
                <a:srgbClr val="005DA2"/>
              </a:solidFill>
              <a:cs typeface="+mn-ea"/>
              <a:sym typeface="+mn-lt"/>
            </a:endParaRPr>
          </a:p>
        </p:txBody>
      </p:sp>
      <p:sp>
        <p:nvSpPr>
          <p:cNvPr id="49" name="Rectangle 5">
            <a:hlinkClick r:id="rId3"/>
          </p:cNvPr>
          <p:cNvSpPr>
            <a:spLocks noChangeArrowheads="1"/>
          </p:cNvSpPr>
          <p:nvPr/>
        </p:nvSpPr>
        <p:spPr bwMode="gray">
          <a:xfrm>
            <a:off x="3786182" y="642924"/>
            <a:ext cx="5357818" cy="5921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132000" rIns="176000" bIns="880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endParaRPr lang="en-US" altLang="zh-CN" sz="1600" b="1" noProof="1" smtClean="0">
              <a:solidFill>
                <a:prstClr val="black">
                  <a:lumMod val="75000"/>
                  <a:lumOff val="25000"/>
                </a:prstClr>
              </a:solidFill>
              <a:latin typeface="+mn-lt"/>
              <a:ea typeface="+mn-ea"/>
              <a:cs typeface="+mn-ea"/>
              <a:sym typeface="+mn-lt"/>
            </a:endParaRPr>
          </a:p>
          <a:p>
            <a:pPr marL="0" indent="0" eaLnBrk="1" hangingPunct="1">
              <a:lnSpc>
                <a:spcPct val="150000"/>
              </a:lnSpc>
              <a:spcBef>
                <a:spcPct val="0"/>
              </a:spcBef>
              <a:spcAft>
                <a:spcPct val="40000"/>
              </a:spcAft>
              <a:buClr>
                <a:schemeClr val="tx1"/>
              </a:buClr>
              <a:buNone/>
            </a:pPr>
            <a:endParaRPr lang="en-US" altLang="zh-CN" sz="1600" b="1" noProof="1" smtClean="0">
              <a:solidFill>
                <a:prstClr val="black">
                  <a:lumMod val="75000"/>
                  <a:lumOff val="25000"/>
                </a:prstClr>
              </a:solidFill>
              <a:latin typeface="+mn-lt"/>
              <a:ea typeface="+mn-ea"/>
              <a:cs typeface="+mn-ea"/>
              <a:sym typeface="+mn-lt"/>
            </a:endParaRPr>
          </a:p>
          <a:p>
            <a:pPr marL="0" indent="0" eaLnBrk="1" hangingPunct="1">
              <a:lnSpc>
                <a:spcPct val="150000"/>
              </a:lnSpc>
              <a:spcBef>
                <a:spcPct val="0"/>
              </a:spcBef>
              <a:spcAft>
                <a:spcPct val="40000"/>
              </a:spcAft>
              <a:buClr>
                <a:schemeClr val="tx1"/>
              </a:buClr>
              <a:buNone/>
            </a:pPr>
            <a:endParaRPr lang="en-US" altLang="zh-CN" sz="1600" b="1" noProof="1" smtClean="0">
              <a:solidFill>
                <a:prstClr val="black">
                  <a:lumMod val="75000"/>
                  <a:lumOff val="25000"/>
                </a:prstClr>
              </a:solidFill>
              <a:latin typeface="+mn-lt"/>
              <a:ea typeface="+mn-ea"/>
              <a:cs typeface="+mn-ea"/>
              <a:sym typeface="+mn-lt"/>
            </a:endParaRPr>
          </a:p>
          <a:p>
            <a:pPr marL="0" indent="0" eaLnBrk="1" hangingPunct="1">
              <a:lnSpc>
                <a:spcPct val="150000"/>
              </a:lnSpc>
              <a:spcBef>
                <a:spcPct val="0"/>
              </a:spcBef>
              <a:spcAft>
                <a:spcPct val="40000"/>
              </a:spcAft>
              <a:buClr>
                <a:schemeClr val="tx1"/>
              </a:buClr>
              <a:buNone/>
            </a:pPr>
            <a:endParaRPr lang="en-US" altLang="zh-CN" sz="1600" b="1" noProof="1" smtClean="0">
              <a:solidFill>
                <a:prstClr val="black">
                  <a:lumMod val="75000"/>
                  <a:lumOff val="25000"/>
                </a:prstClr>
              </a:solidFill>
              <a:latin typeface="+mn-lt"/>
              <a:ea typeface="+mn-ea"/>
              <a:cs typeface="+mn-ea"/>
              <a:sym typeface="+mn-lt"/>
            </a:endParaRPr>
          </a:p>
          <a:p>
            <a:pPr marL="0" indent="0" eaLnBrk="1" hangingPunct="1">
              <a:lnSpc>
                <a:spcPct val="150000"/>
              </a:lnSpc>
              <a:spcBef>
                <a:spcPct val="0"/>
              </a:spcBef>
              <a:spcAft>
                <a:spcPct val="40000"/>
              </a:spcAft>
              <a:buClr>
                <a:schemeClr val="tx1"/>
              </a:buClr>
              <a:buNone/>
            </a:pPr>
            <a:r>
              <a:rPr lang="zh-CN" altLang="en-US" sz="1600" b="1" noProof="1" smtClean="0">
                <a:solidFill>
                  <a:prstClr val="black">
                    <a:lumMod val="75000"/>
                    <a:lumOff val="25000"/>
                  </a:prstClr>
                </a:solidFill>
                <a:latin typeface="+mn-lt"/>
                <a:ea typeface="+mn-ea"/>
                <a:cs typeface="+mn-ea"/>
                <a:sym typeface="+mn-lt"/>
              </a:rPr>
              <a:t>  法律依据：</a:t>
            </a:r>
            <a:endParaRPr lang="en-US" altLang="zh-CN" sz="1600" b="1" noProof="1" smtClean="0">
              <a:solidFill>
                <a:prstClr val="black">
                  <a:lumMod val="75000"/>
                  <a:lumOff val="25000"/>
                </a:prstClr>
              </a:solidFill>
              <a:latin typeface="+mn-lt"/>
              <a:ea typeface="+mn-ea"/>
              <a:cs typeface="+mn-ea"/>
              <a:sym typeface="+mn-lt"/>
            </a:endParaRPr>
          </a:p>
          <a:p>
            <a:pPr marL="0" indent="0" eaLnBrk="1" hangingPunct="1">
              <a:lnSpc>
                <a:spcPct val="150000"/>
              </a:lnSpc>
              <a:spcBef>
                <a:spcPct val="0"/>
              </a:spcBef>
              <a:spcAft>
                <a:spcPct val="40000"/>
              </a:spcAft>
              <a:buClr>
                <a:schemeClr val="tx1"/>
              </a:buClr>
              <a:buNone/>
            </a:pPr>
            <a:r>
              <a:rPr lang="zh-CN" altLang="en-US" sz="1600" dirty="0" smtClean="0"/>
              <a:t>  </a:t>
            </a:r>
            <a:r>
              <a:rPr lang="en-US" altLang="zh-CN" sz="1600" dirty="0" smtClean="0"/>
              <a:t>《</a:t>
            </a:r>
            <a:r>
              <a:rPr lang="zh-CN" altLang="en-US" sz="1600" dirty="0" smtClean="0"/>
              <a:t>合同法</a:t>
            </a:r>
            <a:r>
              <a:rPr lang="en-US" altLang="zh-CN" sz="1600" dirty="0" smtClean="0"/>
              <a:t>》</a:t>
            </a:r>
            <a:r>
              <a:rPr lang="zh-CN" altLang="en-US" sz="1600" dirty="0" smtClean="0"/>
              <a:t>第二百八十六条</a:t>
            </a:r>
            <a:endParaRPr lang="en-US" altLang="zh-CN" sz="1600" dirty="0" smtClean="0"/>
          </a:p>
          <a:p>
            <a:pPr marL="0" indent="0" eaLnBrk="1" hangingPunct="1">
              <a:lnSpc>
                <a:spcPct val="150000"/>
              </a:lnSpc>
              <a:spcBef>
                <a:spcPct val="0"/>
              </a:spcBef>
              <a:spcAft>
                <a:spcPct val="40000"/>
              </a:spcAft>
              <a:buClr>
                <a:schemeClr val="tx1"/>
              </a:buClr>
              <a:buNone/>
            </a:pPr>
            <a:r>
              <a:rPr lang="en-US" altLang="zh-CN" sz="1600" dirty="0" smtClean="0"/>
              <a:t> 《</a:t>
            </a:r>
            <a:r>
              <a:rPr lang="zh-CN" altLang="en-US" sz="1600" dirty="0" smtClean="0"/>
              <a:t>建设工程司法解释（二） </a:t>
            </a:r>
            <a:r>
              <a:rPr lang="en-US" altLang="zh-CN" sz="1600" dirty="0" smtClean="0"/>
              <a:t>》</a:t>
            </a:r>
            <a:r>
              <a:rPr lang="zh-CN" altLang="en-US" sz="1600" dirty="0" smtClean="0"/>
              <a:t>第十七到二十五条的规定。</a:t>
            </a:r>
          </a:p>
          <a:p>
            <a:pPr marL="0" indent="0" eaLnBrk="1" hangingPunct="1">
              <a:lnSpc>
                <a:spcPct val="150000"/>
              </a:lnSpc>
              <a:spcBef>
                <a:spcPct val="0"/>
              </a:spcBef>
              <a:spcAft>
                <a:spcPct val="40000"/>
              </a:spcAft>
              <a:buClr>
                <a:schemeClr val="tx1"/>
              </a:buClr>
              <a:buNone/>
            </a:pPr>
            <a:endParaRPr lang="en-US" altLang="zh-CN" sz="1600" b="1" noProof="1">
              <a:solidFill>
                <a:srgbClr val="333333"/>
              </a:solidFill>
              <a:latin typeface="+mn-lt"/>
              <a:ea typeface="+mn-ea"/>
              <a:cs typeface="+mn-ea"/>
              <a:sym typeface="+mn-lt"/>
            </a:endParaRPr>
          </a:p>
        </p:txBody>
      </p:sp>
      <p:sp>
        <p:nvSpPr>
          <p:cNvPr id="50" name="Rectangle 5">
            <a:hlinkClick r:id="rId3"/>
          </p:cNvPr>
          <p:cNvSpPr>
            <a:spLocks noChangeArrowheads="1"/>
          </p:cNvSpPr>
          <p:nvPr/>
        </p:nvSpPr>
        <p:spPr bwMode="gray">
          <a:xfrm>
            <a:off x="4071934" y="1500180"/>
            <a:ext cx="4143404" cy="5738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132000" rIns="176000" bIns="88000"/>
          <a:lstStyle/>
          <a:p>
            <a:pPr>
              <a:lnSpc>
                <a:spcPct val="150000"/>
              </a:lnSpc>
              <a:spcBef>
                <a:spcPct val="0"/>
              </a:spcBef>
              <a:spcAft>
                <a:spcPct val="40000"/>
              </a:spcAft>
              <a:buClr>
                <a:schemeClr val="tx1"/>
              </a:buClr>
            </a:pPr>
            <a:endParaRPr lang="en-US" altLang="zh-CN" sz="1600" b="1" noProof="1">
              <a:solidFill>
                <a:prstClr val="black">
                  <a:lumMod val="75000"/>
                  <a:lumOff val="25000"/>
                </a:prstClr>
              </a:solidFill>
              <a:cs typeface="+mn-ea"/>
              <a:sym typeface="+mn-lt"/>
            </a:endParaRPr>
          </a:p>
        </p:txBody>
      </p:sp>
      <p:sp>
        <p:nvSpPr>
          <p:cNvPr id="51" name="Rectangle 5">
            <a:hlinkClick r:id="rId3"/>
          </p:cNvPr>
          <p:cNvSpPr>
            <a:spLocks noChangeArrowheads="1"/>
          </p:cNvSpPr>
          <p:nvPr/>
        </p:nvSpPr>
        <p:spPr bwMode="gray">
          <a:xfrm>
            <a:off x="3929058" y="714362"/>
            <a:ext cx="4929221" cy="542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132000" rIns="176000" bIns="88000"/>
          <a:lstStyle/>
          <a:p>
            <a:pPr>
              <a:lnSpc>
                <a:spcPct val="150000"/>
              </a:lnSpc>
              <a:spcBef>
                <a:spcPct val="0"/>
              </a:spcBef>
              <a:spcAft>
                <a:spcPct val="40000"/>
              </a:spcAft>
              <a:buClr>
                <a:schemeClr val="tx1"/>
              </a:buClr>
            </a:pPr>
            <a:r>
              <a:rPr lang="zh-CN" altLang="en-US" sz="1600" b="1" noProof="1" smtClean="0">
                <a:solidFill>
                  <a:prstClr val="black">
                    <a:lumMod val="75000"/>
                    <a:lumOff val="25000"/>
                  </a:prstClr>
                </a:solidFill>
                <a:cs typeface="+mn-ea"/>
                <a:sym typeface="+mn-lt"/>
              </a:rPr>
              <a:t>建设工程优先受偿权</a:t>
            </a:r>
            <a:r>
              <a:rPr lang="en-US" altLang="zh-CN" sz="1600" b="1" noProof="1" smtClean="0">
                <a:solidFill>
                  <a:prstClr val="black">
                    <a:lumMod val="75000"/>
                    <a:lumOff val="25000"/>
                  </a:prstClr>
                </a:solidFill>
                <a:cs typeface="+mn-ea"/>
                <a:sym typeface="+mn-lt"/>
              </a:rPr>
              <a:t>(Priority of construction project)</a:t>
            </a:r>
            <a:r>
              <a:rPr lang="zh-CN" altLang="en-US" sz="1600" b="1" noProof="1" smtClean="0">
                <a:solidFill>
                  <a:prstClr val="black">
                    <a:lumMod val="75000"/>
                    <a:lumOff val="25000"/>
                  </a:prstClr>
                </a:solidFill>
                <a:cs typeface="+mn-ea"/>
                <a:sym typeface="+mn-lt"/>
              </a:rPr>
              <a:t>是指承包人对于建设工程的价款就该工程折价或者拍卖的价款享有优先受偿的权利，优先于一般的债权。</a:t>
            </a:r>
            <a:endParaRPr lang="en-US" altLang="zh-CN" sz="1600" b="1" noProof="1">
              <a:solidFill>
                <a:prstClr val="black">
                  <a:lumMod val="75000"/>
                  <a:lumOff val="25000"/>
                </a:prstClr>
              </a:solidFill>
              <a:cs typeface="+mn-ea"/>
              <a:sym typeface="+mn-lt"/>
            </a:endParaRPr>
          </a:p>
        </p:txBody>
      </p:sp>
    </p:spTree>
    <p:extLst>
      <p:ext uri="{BB962C8B-B14F-4D97-AF65-F5344CB8AC3E}">
        <p14:creationId xmlns:p14="http://schemas.microsoft.com/office/powerpoint/2010/main" xmlns="" val="275793017"/>
      </p:ext>
    </p:extLst>
  </p:cSld>
  <p:clrMapOvr>
    <a:masterClrMapping/>
  </p:clrMapOvr>
  <mc:AlternateContent xmlns:mc="http://schemas.openxmlformats.org/markup-compatibility/2006">
    <mc:Choice xmlns:p14="http://schemas.microsoft.com/office/powerpoint/2010/main" xmlns=""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par>
                          <p:cTn id="12" fill="hold">
                            <p:stCondLst>
                              <p:cond delay="900"/>
                            </p:stCondLst>
                            <p:childTnLst>
                              <p:par>
                                <p:cTn id="13" presetID="52" presetClass="entr" presetSubtype="0"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Scale>
                                      <p:cBhvr>
                                        <p:cTn id="15" dur="1000" decel="50000" fill="hold">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41"/>
                                        </p:tgtEl>
                                        <p:attrNameLst>
                                          <p:attrName>ppt_x</p:attrName>
                                          <p:attrName>ppt_y</p:attrName>
                                        </p:attrNameLst>
                                      </p:cBhvr>
                                    </p:animMotion>
                                    <p:animEffect transition="in" filter="fade">
                                      <p:cBhvr>
                                        <p:cTn id="17" dur="1000"/>
                                        <p:tgtEl>
                                          <p:spTgt spid="41"/>
                                        </p:tgtEl>
                                      </p:cBhvr>
                                    </p:animEffect>
                                  </p:childTnLst>
                                </p:cTn>
                              </p:par>
                            </p:childTnLst>
                          </p:cTn>
                        </p:par>
                        <p:par>
                          <p:cTn id="18" fill="hold">
                            <p:stCondLst>
                              <p:cond delay="1900"/>
                            </p:stCondLst>
                            <p:childTnLst>
                              <p:par>
                                <p:cTn id="19" presetID="31" presetClass="entr" presetSubtype="0" fill="hold" grpId="0" nodeType="after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p:cTn id="21" dur="500" fill="hold"/>
                                        <p:tgtEl>
                                          <p:spTgt spid="44"/>
                                        </p:tgtEl>
                                        <p:attrNameLst>
                                          <p:attrName>ppt_w</p:attrName>
                                        </p:attrNameLst>
                                      </p:cBhvr>
                                      <p:tavLst>
                                        <p:tav tm="0">
                                          <p:val>
                                            <p:fltVal val="0"/>
                                          </p:val>
                                        </p:tav>
                                        <p:tav tm="100000">
                                          <p:val>
                                            <p:strVal val="#ppt_w"/>
                                          </p:val>
                                        </p:tav>
                                      </p:tavLst>
                                    </p:anim>
                                    <p:anim calcmode="lin" valueType="num">
                                      <p:cBhvr>
                                        <p:cTn id="22" dur="500" fill="hold"/>
                                        <p:tgtEl>
                                          <p:spTgt spid="44"/>
                                        </p:tgtEl>
                                        <p:attrNameLst>
                                          <p:attrName>ppt_h</p:attrName>
                                        </p:attrNameLst>
                                      </p:cBhvr>
                                      <p:tavLst>
                                        <p:tav tm="0">
                                          <p:val>
                                            <p:fltVal val="0"/>
                                          </p:val>
                                        </p:tav>
                                        <p:tav tm="100000">
                                          <p:val>
                                            <p:strVal val="#ppt_h"/>
                                          </p:val>
                                        </p:tav>
                                      </p:tavLst>
                                    </p:anim>
                                    <p:anim calcmode="lin" valueType="num">
                                      <p:cBhvr>
                                        <p:cTn id="23" dur="500" fill="hold"/>
                                        <p:tgtEl>
                                          <p:spTgt spid="44"/>
                                        </p:tgtEl>
                                        <p:attrNameLst>
                                          <p:attrName>style.rotation</p:attrName>
                                        </p:attrNameLst>
                                      </p:cBhvr>
                                      <p:tavLst>
                                        <p:tav tm="0">
                                          <p:val>
                                            <p:fltVal val="90"/>
                                          </p:val>
                                        </p:tav>
                                        <p:tav tm="100000">
                                          <p:val>
                                            <p:fltVal val="0"/>
                                          </p:val>
                                        </p:tav>
                                      </p:tavLst>
                                    </p:anim>
                                    <p:animEffect transition="in" filter="fade">
                                      <p:cBhvr>
                                        <p:cTn id="24" dur="500"/>
                                        <p:tgtEl>
                                          <p:spTgt spid="44"/>
                                        </p:tgtEl>
                                      </p:cBhvr>
                                    </p:animEffect>
                                  </p:childTnLst>
                                </p:cTn>
                              </p:par>
                            </p:childTnLst>
                          </p:cTn>
                        </p:par>
                        <p:par>
                          <p:cTn id="25" fill="hold">
                            <p:stCondLst>
                              <p:cond delay="24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900"/>
                            </p:stCondLst>
                            <p:childTnLst>
                              <p:par>
                                <p:cTn id="30" presetID="22" presetClass="entr" presetSubtype="8" fill="hold" grpId="0" nodeType="afterEffect" nodePh="1">
                                  <p:stCondLst>
                                    <p:cond delay="0"/>
                                  </p:stCondLst>
                                  <p:endCondLst>
                                    <p:cond evt="begin" delay="0">
                                      <p:tn val="30"/>
                                    </p:cond>
                                  </p:end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3400"/>
                            </p:stCondLst>
                            <p:childTnLst>
                              <p:par>
                                <p:cTn id="34" presetID="22" presetClass="entr" presetSubtype="8"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wipe(left)">
                                      <p:cBhvr>
                                        <p:cTn id="3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4" grpId="0"/>
      <p:bldP spid="49" grpId="0"/>
      <p:bldP spid="50" grpId="0"/>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9339" y="8174"/>
            <a:ext cx="9144000" cy="3174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Rectangle 3"/>
          <p:cNvSpPr txBox="1">
            <a:spLocks noChangeArrowheads="1"/>
          </p:cNvSpPr>
          <p:nvPr/>
        </p:nvSpPr>
        <p:spPr>
          <a:xfrm>
            <a:off x="2627784" y="1707654"/>
            <a:ext cx="3769275" cy="10081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zh-CN" altLang="en-US" sz="6600" b="1" dirty="0">
                <a:solidFill>
                  <a:schemeClr val="bg1"/>
                </a:solidFill>
                <a:latin typeface="+mn-lt"/>
                <a:ea typeface="+mn-ea"/>
                <a:cs typeface="+mn-ea"/>
                <a:sym typeface="+mn-lt"/>
              </a:rPr>
              <a:t>谢谢观看</a:t>
            </a:r>
          </a:p>
        </p:txBody>
      </p:sp>
      <p:sp>
        <p:nvSpPr>
          <p:cNvPr id="19" name="Rectangle 4"/>
          <p:cNvSpPr txBox="1">
            <a:spLocks noChangeArrowheads="1"/>
          </p:cNvSpPr>
          <p:nvPr/>
        </p:nvSpPr>
        <p:spPr>
          <a:xfrm>
            <a:off x="3753993" y="2737641"/>
            <a:ext cx="1387785" cy="322659"/>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endParaRPr lang="zh-CN" altLang="en-US" sz="1400" dirty="0">
              <a:solidFill>
                <a:schemeClr val="bg1"/>
              </a:solidFill>
              <a:cs typeface="+mn-ea"/>
              <a:sym typeface="+mn-lt"/>
            </a:endParaRPr>
          </a:p>
        </p:txBody>
      </p:sp>
    </p:spTree>
    <p:extLst>
      <p:ext uri="{BB962C8B-B14F-4D97-AF65-F5344CB8AC3E}">
        <p14:creationId xmlns:p14="http://schemas.microsoft.com/office/powerpoint/2010/main" xmlns="" val="1342470127"/>
      </p:ext>
    </p:extLst>
  </p:cSld>
  <p:clrMapOvr>
    <a:masterClrMapping/>
  </p:clrMapOvr>
  <mc:AlternateContent xmlns:mc="http://schemas.openxmlformats.org/markup-compatibility/2006">
    <mc:Choice xmlns:p14="http://schemas.microsoft.com/office/powerpoint/2010/main" xmlns=""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3"/>
                                        </p:tgtEl>
                                        <p:attrNameLst>
                                          <p:attrName>ppt_y</p:attrName>
                                        </p:attrNameLst>
                                      </p:cBhvr>
                                      <p:tavLst>
                                        <p:tav tm="0">
                                          <p:val>
                                            <p:strVal val="#ppt_y"/>
                                          </p:val>
                                        </p:tav>
                                        <p:tav tm="100000">
                                          <p:val>
                                            <p:strVal val="#ppt_y"/>
                                          </p:val>
                                        </p:tav>
                                      </p:tavLst>
                                    </p:anim>
                                    <p:anim calcmode="lin" valueType="num">
                                      <p:cBhvr>
                                        <p:cTn id="9"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3"/>
                                        </p:tgtEl>
                                      </p:cBhvr>
                                    </p:animEffect>
                                  </p:childTnLst>
                                </p:cTn>
                              </p:par>
                            </p:childTnLst>
                          </p:cTn>
                        </p:par>
                        <p:par>
                          <p:cTn id="12" fill="hold">
                            <p:stCondLst>
                              <p:cond delay="650"/>
                            </p:stCondLst>
                            <p:childTnLst>
                              <p:par>
                                <p:cTn id="13" presetID="53" presetClass="entr" presetSubtype="16" fill="hold" grpId="0" nodeType="afterEffect" nodePh="1">
                                  <p:stCondLst>
                                    <p:cond delay="0"/>
                                  </p:stCondLst>
                                  <p:endCondLst>
                                    <p:cond evt="begin" delay="0">
                                      <p:tn val="13"/>
                                    </p:cond>
                                  </p:endCondLst>
                                  <p:iterate type="lt">
                                    <p:tmPct val="7000"/>
                                  </p:iterate>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utoUpdateAnimBg="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07654"/>
            <a:ext cx="2448272" cy="20182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410451" y="1930936"/>
            <a:ext cx="1553630" cy="1569660"/>
          </a:xfrm>
          <a:prstGeom prst="rect">
            <a:avLst/>
          </a:prstGeom>
          <a:noFill/>
        </p:spPr>
        <p:txBody>
          <a:bodyPr wrap="none" rtlCol="0">
            <a:spAutoFit/>
          </a:bodyPr>
          <a:lstStyle/>
          <a:p>
            <a:r>
              <a:rPr lang="en-US" altLang="zh-CN" sz="9600" dirty="0">
                <a:solidFill>
                  <a:schemeClr val="bg1"/>
                </a:solidFill>
                <a:cs typeface="+mn-ea"/>
                <a:sym typeface="+mn-lt"/>
              </a:rPr>
              <a:t>01</a:t>
            </a:r>
            <a:endParaRPr lang="zh-CN" altLang="en-US" sz="9600" dirty="0">
              <a:solidFill>
                <a:schemeClr val="bg1"/>
              </a:solidFill>
              <a:cs typeface="+mn-ea"/>
              <a:sym typeface="+mn-lt"/>
            </a:endParaRPr>
          </a:p>
        </p:txBody>
      </p:sp>
      <p:sp>
        <p:nvSpPr>
          <p:cNvPr id="5" name="文本框 4"/>
          <p:cNvSpPr txBox="1"/>
          <p:nvPr/>
        </p:nvSpPr>
        <p:spPr>
          <a:xfrm>
            <a:off x="2643174" y="1928808"/>
            <a:ext cx="3877985" cy="1569660"/>
          </a:xfrm>
          <a:prstGeom prst="rect">
            <a:avLst/>
          </a:prstGeom>
          <a:noFill/>
        </p:spPr>
        <p:txBody>
          <a:bodyPr wrap="none" rtlCol="0">
            <a:spAutoFit/>
          </a:bodyPr>
          <a:lstStyle/>
          <a:p>
            <a:r>
              <a:rPr lang="zh-CN" altLang="en-US" sz="4800" b="1" dirty="0" smtClean="0">
                <a:solidFill>
                  <a:schemeClr val="tx1">
                    <a:lumMod val="75000"/>
                    <a:lumOff val="25000"/>
                  </a:schemeClr>
                </a:solidFill>
                <a:cs typeface="+mn-ea"/>
                <a:sym typeface="+mn-lt"/>
              </a:rPr>
              <a:t>如何依法签订</a:t>
            </a:r>
            <a:endParaRPr lang="en-US" altLang="zh-CN" sz="4800" b="1" dirty="0" smtClean="0">
              <a:solidFill>
                <a:schemeClr val="tx1">
                  <a:lumMod val="75000"/>
                  <a:lumOff val="25000"/>
                </a:schemeClr>
              </a:solidFill>
              <a:cs typeface="+mn-ea"/>
              <a:sym typeface="+mn-lt"/>
            </a:endParaRPr>
          </a:p>
          <a:p>
            <a:r>
              <a:rPr lang="zh-CN" altLang="en-US" sz="4800" b="1" dirty="0" smtClean="0">
                <a:solidFill>
                  <a:schemeClr val="tx1">
                    <a:lumMod val="75000"/>
                    <a:lumOff val="25000"/>
                  </a:schemeClr>
                </a:solidFill>
                <a:cs typeface="+mn-ea"/>
                <a:sym typeface="+mn-lt"/>
              </a:rPr>
              <a:t>施工合同？</a:t>
            </a:r>
            <a:endParaRPr lang="zh-CN" altLang="en-US" sz="4800" b="1" dirty="0">
              <a:solidFill>
                <a:schemeClr val="tx1">
                  <a:lumMod val="75000"/>
                  <a:lumOff val="25000"/>
                </a:schemeClr>
              </a:solidFill>
              <a:cs typeface="+mn-ea"/>
              <a:sym typeface="+mn-lt"/>
            </a:endParaRPr>
          </a:p>
        </p:txBody>
      </p:sp>
      <p:sp>
        <p:nvSpPr>
          <p:cNvPr id="29" name="矩形 28"/>
          <p:cNvSpPr/>
          <p:nvPr/>
        </p:nvSpPr>
        <p:spPr>
          <a:xfrm>
            <a:off x="6731657" y="1707653"/>
            <a:ext cx="2448272" cy="20182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xmlns="" val="1887288344"/>
      </p:ext>
    </p:extLst>
  </p:cSld>
  <p:clrMapOvr>
    <a:masterClrMapping/>
  </p:clrMapOvr>
  <mc:AlternateContent xmlns:mc="http://schemas.openxmlformats.org/markup-compatibility/2006">
    <mc:Choice xmlns:p14="http://schemas.microsoft.com/office/powerpoint/2010/main" xmlns=""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down)">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857880" y="89570"/>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bg1"/>
                </a:solidFill>
                <a:latin typeface="+mn-lt"/>
                <a:ea typeface="+mn-ea"/>
                <a:cs typeface="+mn-ea"/>
                <a:sym typeface="+mn-lt"/>
              </a:rPr>
              <a:t>签订施工合同</a:t>
            </a:r>
            <a:endParaRPr lang="zh-CN" altLang="en-US" sz="1800" b="1" dirty="0">
              <a:solidFill>
                <a:schemeClr val="bg1"/>
              </a:solidFill>
              <a:latin typeface="+mn-lt"/>
              <a:ea typeface="+mn-ea"/>
              <a:cs typeface="+mn-ea"/>
              <a:sym typeface="+mn-lt"/>
            </a:endParaRPr>
          </a:p>
        </p:txBody>
      </p:sp>
      <p:sp>
        <p:nvSpPr>
          <p:cNvPr id="46" name="矩形 45"/>
          <p:cNvSpPr/>
          <p:nvPr/>
        </p:nvSpPr>
        <p:spPr>
          <a:xfrm>
            <a:off x="4355976" y="1044367"/>
            <a:ext cx="4364635" cy="369332"/>
          </a:xfrm>
          <a:prstGeom prst="rect">
            <a:avLst/>
          </a:prstGeom>
        </p:spPr>
        <p:txBody>
          <a:bodyPr wrap="square">
            <a:spAutoFit/>
          </a:bodyPr>
          <a:lstStyle/>
          <a:p>
            <a:r>
              <a:rPr lang="zh-CN" altLang="en-US" b="1" dirty="0" smtClean="0">
                <a:cs typeface="+mn-ea"/>
                <a:sym typeface="+mn-lt"/>
              </a:rPr>
              <a:t>建筑工程合同问题：</a:t>
            </a:r>
            <a:endParaRPr lang="zh-CN" altLang="en-US" b="1" dirty="0">
              <a:cs typeface="+mn-ea"/>
              <a:sym typeface="+mn-lt"/>
            </a:endParaRPr>
          </a:p>
        </p:txBody>
      </p:sp>
      <p:sp>
        <p:nvSpPr>
          <p:cNvPr id="47" name="scanner_130104"/>
          <p:cNvSpPr>
            <a:spLocks noChangeAspect="1"/>
          </p:cNvSpPr>
          <p:nvPr/>
        </p:nvSpPr>
        <p:spPr bwMode="auto">
          <a:xfrm>
            <a:off x="1028315" y="1563638"/>
            <a:ext cx="2644699" cy="2607447"/>
          </a:xfrm>
          <a:custGeom>
            <a:avLst/>
            <a:gdLst>
              <a:gd name="connsiteX0" fmla="*/ 148665 w 338138"/>
              <a:gd name="connsiteY0" fmla="*/ 64500 h 333375"/>
              <a:gd name="connsiteX1" fmla="*/ 165660 w 338138"/>
              <a:gd name="connsiteY1" fmla="*/ 69674 h 333375"/>
              <a:gd name="connsiteX2" fmla="*/ 166968 w 338138"/>
              <a:gd name="connsiteY2" fmla="*/ 74848 h 333375"/>
              <a:gd name="connsiteX3" fmla="*/ 164353 w 338138"/>
              <a:gd name="connsiteY3" fmla="*/ 83903 h 333375"/>
              <a:gd name="connsiteX4" fmla="*/ 138206 w 338138"/>
              <a:gd name="connsiteY4" fmla="*/ 96838 h 333375"/>
              <a:gd name="connsiteX5" fmla="*/ 126440 w 338138"/>
              <a:gd name="connsiteY5" fmla="*/ 74848 h 333375"/>
              <a:gd name="connsiteX6" fmla="*/ 148665 w 338138"/>
              <a:gd name="connsiteY6" fmla="*/ 64500 h 333375"/>
              <a:gd name="connsiteX7" fmla="*/ 235516 w 338138"/>
              <a:gd name="connsiteY7" fmla="*/ 63500 h 333375"/>
              <a:gd name="connsiteX8" fmla="*/ 306562 w 338138"/>
              <a:gd name="connsiteY8" fmla="*/ 63500 h 333375"/>
              <a:gd name="connsiteX9" fmla="*/ 338138 w 338138"/>
              <a:gd name="connsiteY9" fmla="*/ 95095 h 333375"/>
              <a:gd name="connsiteX10" fmla="*/ 338138 w 338138"/>
              <a:gd name="connsiteY10" fmla="*/ 192514 h 333375"/>
              <a:gd name="connsiteX11" fmla="*/ 324981 w 338138"/>
              <a:gd name="connsiteY11" fmla="*/ 205678 h 333375"/>
              <a:gd name="connsiteX12" fmla="*/ 311825 w 338138"/>
              <a:gd name="connsiteY12" fmla="*/ 192514 h 333375"/>
              <a:gd name="connsiteX13" fmla="*/ 311825 w 338138"/>
              <a:gd name="connsiteY13" fmla="*/ 95095 h 333375"/>
              <a:gd name="connsiteX14" fmla="*/ 309193 w 338138"/>
              <a:gd name="connsiteY14" fmla="*/ 92462 h 333375"/>
              <a:gd name="connsiteX15" fmla="*/ 306562 w 338138"/>
              <a:gd name="connsiteY15" fmla="*/ 95095 h 333375"/>
              <a:gd name="connsiteX16" fmla="*/ 306562 w 338138"/>
              <a:gd name="connsiteY16" fmla="*/ 128007 h 333375"/>
              <a:gd name="connsiteX17" fmla="*/ 306562 w 338138"/>
              <a:gd name="connsiteY17" fmla="*/ 317578 h 333375"/>
              <a:gd name="connsiteX18" fmla="*/ 290774 w 338138"/>
              <a:gd name="connsiteY18" fmla="*/ 333375 h 333375"/>
              <a:gd name="connsiteX19" fmla="*/ 274986 w 338138"/>
              <a:gd name="connsiteY19" fmla="*/ 317578 h 333375"/>
              <a:gd name="connsiteX20" fmla="*/ 274986 w 338138"/>
              <a:gd name="connsiteY20" fmla="*/ 193830 h 333375"/>
              <a:gd name="connsiteX21" fmla="*/ 271039 w 338138"/>
              <a:gd name="connsiteY21" fmla="*/ 191197 h 333375"/>
              <a:gd name="connsiteX22" fmla="*/ 267092 w 338138"/>
              <a:gd name="connsiteY22" fmla="*/ 193830 h 333375"/>
              <a:gd name="connsiteX23" fmla="*/ 267092 w 338138"/>
              <a:gd name="connsiteY23" fmla="*/ 317578 h 333375"/>
              <a:gd name="connsiteX24" fmla="*/ 251304 w 338138"/>
              <a:gd name="connsiteY24" fmla="*/ 333375 h 333375"/>
              <a:gd name="connsiteX25" fmla="*/ 235516 w 338138"/>
              <a:gd name="connsiteY25" fmla="*/ 317578 h 333375"/>
              <a:gd name="connsiteX26" fmla="*/ 235516 w 338138"/>
              <a:gd name="connsiteY26" fmla="*/ 95095 h 333375"/>
              <a:gd name="connsiteX27" fmla="*/ 232884 w 338138"/>
              <a:gd name="connsiteY27" fmla="*/ 92462 h 333375"/>
              <a:gd name="connsiteX28" fmla="*/ 230253 w 338138"/>
              <a:gd name="connsiteY28" fmla="*/ 95095 h 333375"/>
              <a:gd name="connsiteX29" fmla="*/ 230253 w 338138"/>
              <a:gd name="connsiteY29" fmla="*/ 139855 h 333375"/>
              <a:gd name="connsiteX30" fmla="*/ 210518 w 338138"/>
              <a:gd name="connsiteY30" fmla="*/ 151703 h 333375"/>
              <a:gd name="connsiteX31" fmla="*/ 155260 w 338138"/>
              <a:gd name="connsiteY31" fmla="*/ 118792 h 333375"/>
              <a:gd name="connsiteX32" fmla="*/ 149997 w 338138"/>
              <a:gd name="connsiteY32" fmla="*/ 100361 h 333375"/>
              <a:gd name="connsiteX33" fmla="*/ 168416 w 338138"/>
              <a:gd name="connsiteY33" fmla="*/ 96412 h 333375"/>
              <a:gd name="connsiteX34" fmla="*/ 203940 w 338138"/>
              <a:gd name="connsiteY34" fmla="*/ 117475 h 333375"/>
              <a:gd name="connsiteX35" fmla="*/ 203940 w 338138"/>
              <a:gd name="connsiteY35" fmla="*/ 95095 h 333375"/>
              <a:gd name="connsiteX36" fmla="*/ 235516 w 338138"/>
              <a:gd name="connsiteY36" fmla="*/ 63500 h 333375"/>
              <a:gd name="connsiteX37" fmla="*/ 81472 w 338138"/>
              <a:gd name="connsiteY37" fmla="*/ 11113 h 333375"/>
              <a:gd name="connsiteX38" fmla="*/ 76200 w 338138"/>
              <a:gd name="connsiteY38" fmla="*/ 16670 h 333375"/>
              <a:gd name="connsiteX39" fmla="*/ 81472 w 338138"/>
              <a:gd name="connsiteY39" fmla="*/ 22226 h 333375"/>
              <a:gd name="connsiteX40" fmla="*/ 140778 w 338138"/>
              <a:gd name="connsiteY40" fmla="*/ 22226 h 333375"/>
              <a:gd name="connsiteX41" fmla="*/ 146050 w 338138"/>
              <a:gd name="connsiteY41" fmla="*/ 16670 h 333375"/>
              <a:gd name="connsiteX42" fmla="*/ 140778 w 338138"/>
              <a:gd name="connsiteY42" fmla="*/ 11113 h 333375"/>
              <a:gd name="connsiteX43" fmla="*/ 81472 w 338138"/>
              <a:gd name="connsiteY43" fmla="*/ 11113 h 333375"/>
              <a:gd name="connsiteX44" fmla="*/ 270669 w 338138"/>
              <a:gd name="connsiteY44" fmla="*/ 0 h 333375"/>
              <a:gd name="connsiteX45" fmla="*/ 298451 w 338138"/>
              <a:gd name="connsiteY45" fmla="*/ 27782 h 333375"/>
              <a:gd name="connsiteX46" fmla="*/ 270669 w 338138"/>
              <a:gd name="connsiteY46" fmla="*/ 55564 h 333375"/>
              <a:gd name="connsiteX47" fmla="*/ 242887 w 338138"/>
              <a:gd name="connsiteY47" fmla="*/ 27782 h 333375"/>
              <a:gd name="connsiteX48" fmla="*/ 270669 w 338138"/>
              <a:gd name="connsiteY48" fmla="*/ 0 h 333375"/>
              <a:gd name="connsiteX49" fmla="*/ 10571 w 338138"/>
              <a:gd name="connsiteY49" fmla="*/ 0 h 333375"/>
              <a:gd name="connsiteX50" fmla="*/ 210092 w 338138"/>
              <a:gd name="connsiteY50" fmla="*/ 0 h 333375"/>
              <a:gd name="connsiteX51" fmla="*/ 220663 w 338138"/>
              <a:gd name="connsiteY51" fmla="*/ 10484 h 333375"/>
              <a:gd name="connsiteX52" fmla="*/ 220663 w 338138"/>
              <a:gd name="connsiteY52" fmla="*/ 56351 h 333375"/>
              <a:gd name="connsiteX53" fmla="*/ 199522 w 338138"/>
              <a:gd name="connsiteY53" fmla="*/ 73388 h 333375"/>
              <a:gd name="connsiteX54" fmla="*/ 199522 w 338138"/>
              <a:gd name="connsiteY54" fmla="*/ 34073 h 333375"/>
              <a:gd name="connsiteX55" fmla="*/ 21141 w 338138"/>
              <a:gd name="connsiteY55" fmla="*/ 34073 h 333375"/>
              <a:gd name="connsiteX56" fmla="*/ 22463 w 338138"/>
              <a:gd name="connsiteY56" fmla="*/ 174295 h 333375"/>
              <a:gd name="connsiteX57" fmla="*/ 35676 w 338138"/>
              <a:gd name="connsiteY57" fmla="*/ 174295 h 333375"/>
              <a:gd name="connsiteX58" fmla="*/ 27748 w 338138"/>
              <a:gd name="connsiteY58" fmla="*/ 133670 h 333375"/>
              <a:gd name="connsiteX59" fmla="*/ 34355 w 338138"/>
              <a:gd name="connsiteY59" fmla="*/ 125807 h 333375"/>
              <a:gd name="connsiteX60" fmla="*/ 39640 w 338138"/>
              <a:gd name="connsiteY60" fmla="*/ 125807 h 333375"/>
              <a:gd name="connsiteX61" fmla="*/ 35676 w 338138"/>
              <a:gd name="connsiteY61" fmla="*/ 108771 h 333375"/>
              <a:gd name="connsiteX62" fmla="*/ 36997 w 338138"/>
              <a:gd name="connsiteY62" fmla="*/ 98287 h 333375"/>
              <a:gd name="connsiteX63" fmla="*/ 40961 w 338138"/>
              <a:gd name="connsiteY63" fmla="*/ 91735 h 333375"/>
              <a:gd name="connsiteX64" fmla="*/ 36997 w 338138"/>
              <a:gd name="connsiteY64" fmla="*/ 72077 h 333375"/>
              <a:gd name="connsiteX65" fmla="*/ 42283 w 338138"/>
              <a:gd name="connsiteY65" fmla="*/ 62904 h 333375"/>
              <a:gd name="connsiteX66" fmla="*/ 50211 w 338138"/>
              <a:gd name="connsiteY66" fmla="*/ 69456 h 333375"/>
              <a:gd name="connsiteX67" fmla="*/ 54175 w 338138"/>
              <a:gd name="connsiteY67" fmla="*/ 89114 h 333375"/>
              <a:gd name="connsiteX68" fmla="*/ 60781 w 338138"/>
              <a:gd name="connsiteY68" fmla="*/ 94356 h 333375"/>
              <a:gd name="connsiteX69" fmla="*/ 66067 w 338138"/>
              <a:gd name="connsiteY69" fmla="*/ 103529 h 333375"/>
              <a:gd name="connsiteX70" fmla="*/ 70031 w 338138"/>
              <a:gd name="connsiteY70" fmla="*/ 125807 h 333375"/>
              <a:gd name="connsiteX71" fmla="*/ 71352 w 338138"/>
              <a:gd name="connsiteY71" fmla="*/ 125807 h 333375"/>
              <a:gd name="connsiteX72" fmla="*/ 79280 w 338138"/>
              <a:gd name="connsiteY72" fmla="*/ 94356 h 333375"/>
              <a:gd name="connsiteX73" fmla="*/ 81923 w 338138"/>
              <a:gd name="connsiteY73" fmla="*/ 91735 h 333375"/>
              <a:gd name="connsiteX74" fmla="*/ 120241 w 338138"/>
              <a:gd name="connsiteY74" fmla="*/ 100908 h 333375"/>
              <a:gd name="connsiteX75" fmla="*/ 121563 w 338138"/>
              <a:gd name="connsiteY75" fmla="*/ 103529 h 333375"/>
              <a:gd name="connsiteX76" fmla="*/ 116277 w 338138"/>
              <a:gd name="connsiteY76" fmla="*/ 125807 h 333375"/>
              <a:gd name="connsiteX77" fmla="*/ 125527 w 338138"/>
              <a:gd name="connsiteY77" fmla="*/ 125807 h 333375"/>
              <a:gd name="connsiteX78" fmla="*/ 132133 w 338138"/>
              <a:gd name="connsiteY78" fmla="*/ 133670 h 333375"/>
              <a:gd name="connsiteX79" fmla="*/ 124205 w 338138"/>
              <a:gd name="connsiteY79" fmla="*/ 174295 h 333375"/>
              <a:gd name="connsiteX80" fmla="*/ 199522 w 338138"/>
              <a:gd name="connsiteY80" fmla="*/ 174295 h 333375"/>
              <a:gd name="connsiteX81" fmla="*/ 199522 w 338138"/>
              <a:gd name="connsiteY81" fmla="*/ 158570 h 333375"/>
              <a:gd name="connsiteX82" fmla="*/ 204807 w 338138"/>
              <a:gd name="connsiteY82" fmla="*/ 161191 h 333375"/>
              <a:gd name="connsiteX83" fmla="*/ 220663 w 338138"/>
              <a:gd name="connsiteY83" fmla="*/ 163811 h 333375"/>
              <a:gd name="connsiteX84" fmla="*/ 220663 w 338138"/>
              <a:gd name="connsiteY84" fmla="*/ 184779 h 333375"/>
              <a:gd name="connsiteX85" fmla="*/ 210092 w 338138"/>
              <a:gd name="connsiteY85" fmla="*/ 195263 h 333375"/>
              <a:gd name="connsiteX86" fmla="*/ 10571 w 338138"/>
              <a:gd name="connsiteY86" fmla="*/ 195263 h 333375"/>
              <a:gd name="connsiteX87" fmla="*/ 0 w 338138"/>
              <a:gd name="connsiteY87" fmla="*/ 184779 h 333375"/>
              <a:gd name="connsiteX88" fmla="*/ 0 w 338138"/>
              <a:gd name="connsiteY88" fmla="*/ 10484 h 333375"/>
              <a:gd name="connsiteX89" fmla="*/ 2643 w 338138"/>
              <a:gd name="connsiteY89" fmla="*/ 2621 h 333375"/>
              <a:gd name="connsiteX90" fmla="*/ 10571 w 338138"/>
              <a:gd name="connsiteY90" fmla="*/ 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38138" h="333375">
                <a:moveTo>
                  <a:pt x="148665" y="64500"/>
                </a:moveTo>
                <a:lnTo>
                  <a:pt x="165660" y="69674"/>
                </a:lnTo>
                <a:cubicBezTo>
                  <a:pt x="166968" y="70968"/>
                  <a:pt x="168275" y="72261"/>
                  <a:pt x="166968" y="74848"/>
                </a:cubicBezTo>
                <a:cubicBezTo>
                  <a:pt x="166968" y="74848"/>
                  <a:pt x="166968" y="74848"/>
                  <a:pt x="164353" y="83903"/>
                </a:cubicBezTo>
                <a:cubicBezTo>
                  <a:pt x="153894" y="82610"/>
                  <a:pt x="143435" y="87784"/>
                  <a:pt x="138206" y="96838"/>
                </a:cubicBezTo>
                <a:cubicBezTo>
                  <a:pt x="127747" y="92958"/>
                  <a:pt x="123825" y="83903"/>
                  <a:pt x="126440" y="74848"/>
                </a:cubicBezTo>
                <a:cubicBezTo>
                  <a:pt x="130362" y="65794"/>
                  <a:pt x="139513" y="61913"/>
                  <a:pt x="148665" y="64500"/>
                </a:cubicBezTo>
                <a:close/>
                <a:moveTo>
                  <a:pt x="235516" y="63500"/>
                </a:moveTo>
                <a:cubicBezTo>
                  <a:pt x="235516" y="63500"/>
                  <a:pt x="235516" y="63500"/>
                  <a:pt x="306562" y="63500"/>
                </a:cubicBezTo>
                <a:cubicBezTo>
                  <a:pt x="323666" y="63500"/>
                  <a:pt x="338138" y="77981"/>
                  <a:pt x="338138" y="95095"/>
                </a:cubicBezTo>
                <a:lnTo>
                  <a:pt x="338138" y="192514"/>
                </a:lnTo>
                <a:cubicBezTo>
                  <a:pt x="338138" y="200412"/>
                  <a:pt x="331560" y="205678"/>
                  <a:pt x="324981" y="205678"/>
                </a:cubicBezTo>
                <a:cubicBezTo>
                  <a:pt x="317087" y="205678"/>
                  <a:pt x="311825" y="200412"/>
                  <a:pt x="311825" y="192514"/>
                </a:cubicBezTo>
                <a:cubicBezTo>
                  <a:pt x="311825" y="192514"/>
                  <a:pt x="311825" y="192514"/>
                  <a:pt x="311825" y="95095"/>
                </a:cubicBezTo>
                <a:cubicBezTo>
                  <a:pt x="311825" y="93779"/>
                  <a:pt x="310509" y="92462"/>
                  <a:pt x="309193" y="92462"/>
                </a:cubicBezTo>
                <a:cubicBezTo>
                  <a:pt x="307878" y="92462"/>
                  <a:pt x="306562" y="93779"/>
                  <a:pt x="306562" y="95095"/>
                </a:cubicBezTo>
                <a:cubicBezTo>
                  <a:pt x="306562" y="95095"/>
                  <a:pt x="306562" y="95095"/>
                  <a:pt x="306562" y="128007"/>
                </a:cubicBezTo>
                <a:cubicBezTo>
                  <a:pt x="306562" y="128007"/>
                  <a:pt x="306562" y="128007"/>
                  <a:pt x="306562" y="317578"/>
                </a:cubicBezTo>
                <a:cubicBezTo>
                  <a:pt x="306562" y="326793"/>
                  <a:pt x="298668" y="333375"/>
                  <a:pt x="290774" y="333375"/>
                </a:cubicBezTo>
                <a:cubicBezTo>
                  <a:pt x="281564" y="333375"/>
                  <a:pt x="274986" y="326793"/>
                  <a:pt x="274986" y="317578"/>
                </a:cubicBezTo>
                <a:cubicBezTo>
                  <a:pt x="274986" y="317578"/>
                  <a:pt x="274986" y="317578"/>
                  <a:pt x="274986" y="193830"/>
                </a:cubicBezTo>
                <a:cubicBezTo>
                  <a:pt x="274986" y="192514"/>
                  <a:pt x="273670" y="191197"/>
                  <a:pt x="271039" y="191197"/>
                </a:cubicBezTo>
                <a:cubicBezTo>
                  <a:pt x="269723" y="191197"/>
                  <a:pt x="267092" y="192514"/>
                  <a:pt x="267092" y="193830"/>
                </a:cubicBezTo>
                <a:cubicBezTo>
                  <a:pt x="267092" y="193830"/>
                  <a:pt x="267092" y="193830"/>
                  <a:pt x="267092" y="317578"/>
                </a:cubicBezTo>
                <a:cubicBezTo>
                  <a:pt x="267092" y="326793"/>
                  <a:pt x="260513" y="333375"/>
                  <a:pt x="251304" y="333375"/>
                </a:cubicBezTo>
                <a:cubicBezTo>
                  <a:pt x="243410" y="333375"/>
                  <a:pt x="235516" y="326793"/>
                  <a:pt x="235516" y="317578"/>
                </a:cubicBezTo>
                <a:cubicBezTo>
                  <a:pt x="235516" y="317578"/>
                  <a:pt x="235516" y="128007"/>
                  <a:pt x="235516" y="95095"/>
                </a:cubicBezTo>
                <a:cubicBezTo>
                  <a:pt x="235516" y="93779"/>
                  <a:pt x="234200" y="92462"/>
                  <a:pt x="232884" y="92462"/>
                </a:cubicBezTo>
                <a:cubicBezTo>
                  <a:pt x="231569" y="92462"/>
                  <a:pt x="230253" y="93779"/>
                  <a:pt x="230253" y="95095"/>
                </a:cubicBezTo>
                <a:cubicBezTo>
                  <a:pt x="230253" y="95095"/>
                  <a:pt x="230253" y="95095"/>
                  <a:pt x="230253" y="139855"/>
                </a:cubicBezTo>
                <a:cubicBezTo>
                  <a:pt x="230253" y="150387"/>
                  <a:pt x="219728" y="156969"/>
                  <a:pt x="210518" y="151703"/>
                </a:cubicBezTo>
                <a:cubicBezTo>
                  <a:pt x="210518" y="151703"/>
                  <a:pt x="210518" y="151703"/>
                  <a:pt x="155260" y="118792"/>
                </a:cubicBezTo>
                <a:cubicBezTo>
                  <a:pt x="148681" y="114842"/>
                  <a:pt x="146050" y="106944"/>
                  <a:pt x="149997" y="100361"/>
                </a:cubicBezTo>
                <a:cubicBezTo>
                  <a:pt x="153944" y="93779"/>
                  <a:pt x="161838" y="92462"/>
                  <a:pt x="168416" y="96412"/>
                </a:cubicBezTo>
                <a:cubicBezTo>
                  <a:pt x="168416" y="96412"/>
                  <a:pt x="168416" y="96412"/>
                  <a:pt x="203940" y="117475"/>
                </a:cubicBezTo>
                <a:cubicBezTo>
                  <a:pt x="203940" y="117475"/>
                  <a:pt x="203940" y="117475"/>
                  <a:pt x="203940" y="95095"/>
                </a:cubicBezTo>
                <a:cubicBezTo>
                  <a:pt x="203940" y="77981"/>
                  <a:pt x="218412" y="63500"/>
                  <a:pt x="235516" y="63500"/>
                </a:cubicBezTo>
                <a:close/>
                <a:moveTo>
                  <a:pt x="81472" y="11113"/>
                </a:moveTo>
                <a:cubicBezTo>
                  <a:pt x="78836" y="11113"/>
                  <a:pt x="76200" y="13891"/>
                  <a:pt x="76200" y="16670"/>
                </a:cubicBezTo>
                <a:cubicBezTo>
                  <a:pt x="76200" y="20837"/>
                  <a:pt x="78836" y="22226"/>
                  <a:pt x="81472" y="22226"/>
                </a:cubicBezTo>
                <a:cubicBezTo>
                  <a:pt x="81472" y="22226"/>
                  <a:pt x="81472" y="22226"/>
                  <a:pt x="140778" y="22226"/>
                </a:cubicBezTo>
                <a:cubicBezTo>
                  <a:pt x="143414" y="22226"/>
                  <a:pt x="146050" y="20837"/>
                  <a:pt x="146050" y="16670"/>
                </a:cubicBezTo>
                <a:cubicBezTo>
                  <a:pt x="146050" y="13891"/>
                  <a:pt x="143414" y="11113"/>
                  <a:pt x="140778" y="11113"/>
                </a:cubicBezTo>
                <a:cubicBezTo>
                  <a:pt x="140778" y="11113"/>
                  <a:pt x="140778" y="11113"/>
                  <a:pt x="81472" y="11113"/>
                </a:cubicBezTo>
                <a:close/>
                <a:moveTo>
                  <a:pt x="270669" y="0"/>
                </a:moveTo>
                <a:cubicBezTo>
                  <a:pt x="286013" y="0"/>
                  <a:pt x="298451" y="12438"/>
                  <a:pt x="298451" y="27782"/>
                </a:cubicBezTo>
                <a:cubicBezTo>
                  <a:pt x="298451" y="43126"/>
                  <a:pt x="286013" y="55564"/>
                  <a:pt x="270669" y="55564"/>
                </a:cubicBezTo>
                <a:cubicBezTo>
                  <a:pt x="255325" y="55564"/>
                  <a:pt x="242887" y="43126"/>
                  <a:pt x="242887" y="27782"/>
                </a:cubicBezTo>
                <a:cubicBezTo>
                  <a:pt x="242887" y="12438"/>
                  <a:pt x="255325" y="0"/>
                  <a:pt x="270669" y="0"/>
                </a:cubicBezTo>
                <a:close/>
                <a:moveTo>
                  <a:pt x="10571" y="0"/>
                </a:moveTo>
                <a:cubicBezTo>
                  <a:pt x="10571" y="0"/>
                  <a:pt x="10571" y="0"/>
                  <a:pt x="210092" y="0"/>
                </a:cubicBezTo>
                <a:cubicBezTo>
                  <a:pt x="215378" y="0"/>
                  <a:pt x="220663" y="3932"/>
                  <a:pt x="220663" y="10484"/>
                </a:cubicBezTo>
                <a:cubicBezTo>
                  <a:pt x="220663" y="10484"/>
                  <a:pt x="220663" y="10484"/>
                  <a:pt x="220663" y="56351"/>
                </a:cubicBezTo>
                <a:cubicBezTo>
                  <a:pt x="211414" y="58972"/>
                  <a:pt x="203486" y="65525"/>
                  <a:pt x="199522" y="73388"/>
                </a:cubicBezTo>
                <a:cubicBezTo>
                  <a:pt x="199522" y="73388"/>
                  <a:pt x="199522" y="73388"/>
                  <a:pt x="199522" y="34073"/>
                </a:cubicBezTo>
                <a:cubicBezTo>
                  <a:pt x="199522" y="34073"/>
                  <a:pt x="199522" y="34073"/>
                  <a:pt x="21141" y="34073"/>
                </a:cubicBezTo>
                <a:cubicBezTo>
                  <a:pt x="21141" y="34073"/>
                  <a:pt x="21141" y="34073"/>
                  <a:pt x="22463" y="174295"/>
                </a:cubicBezTo>
                <a:cubicBezTo>
                  <a:pt x="22463" y="174295"/>
                  <a:pt x="22463" y="174295"/>
                  <a:pt x="35676" y="174295"/>
                </a:cubicBezTo>
                <a:cubicBezTo>
                  <a:pt x="35676" y="174295"/>
                  <a:pt x="35676" y="174295"/>
                  <a:pt x="27748" y="133670"/>
                </a:cubicBezTo>
                <a:cubicBezTo>
                  <a:pt x="26427" y="129739"/>
                  <a:pt x="30391" y="125807"/>
                  <a:pt x="34355" y="125807"/>
                </a:cubicBezTo>
                <a:cubicBezTo>
                  <a:pt x="34355" y="125807"/>
                  <a:pt x="34355" y="125807"/>
                  <a:pt x="39640" y="125807"/>
                </a:cubicBezTo>
                <a:cubicBezTo>
                  <a:pt x="39640" y="125807"/>
                  <a:pt x="39640" y="125807"/>
                  <a:pt x="35676" y="108771"/>
                </a:cubicBezTo>
                <a:cubicBezTo>
                  <a:pt x="35676" y="106150"/>
                  <a:pt x="35676" y="102218"/>
                  <a:pt x="36997" y="98287"/>
                </a:cubicBezTo>
                <a:cubicBezTo>
                  <a:pt x="36997" y="98287"/>
                  <a:pt x="36997" y="98287"/>
                  <a:pt x="40961" y="91735"/>
                </a:cubicBezTo>
                <a:cubicBezTo>
                  <a:pt x="40961" y="91735"/>
                  <a:pt x="40961" y="91735"/>
                  <a:pt x="36997" y="72077"/>
                </a:cubicBezTo>
                <a:cubicBezTo>
                  <a:pt x="35676" y="68146"/>
                  <a:pt x="38319" y="64214"/>
                  <a:pt x="42283" y="62904"/>
                </a:cubicBezTo>
                <a:cubicBezTo>
                  <a:pt x="46247" y="62904"/>
                  <a:pt x="50211" y="65525"/>
                  <a:pt x="50211" y="69456"/>
                </a:cubicBezTo>
                <a:cubicBezTo>
                  <a:pt x="50211" y="69456"/>
                  <a:pt x="50211" y="69456"/>
                  <a:pt x="54175" y="89114"/>
                </a:cubicBezTo>
                <a:cubicBezTo>
                  <a:pt x="54175" y="89114"/>
                  <a:pt x="54175" y="89114"/>
                  <a:pt x="60781" y="94356"/>
                </a:cubicBezTo>
                <a:cubicBezTo>
                  <a:pt x="63424" y="95666"/>
                  <a:pt x="64745" y="99597"/>
                  <a:pt x="66067" y="103529"/>
                </a:cubicBezTo>
                <a:cubicBezTo>
                  <a:pt x="66067" y="103529"/>
                  <a:pt x="66067" y="103529"/>
                  <a:pt x="70031" y="125807"/>
                </a:cubicBezTo>
                <a:cubicBezTo>
                  <a:pt x="70031" y="125807"/>
                  <a:pt x="70031" y="125807"/>
                  <a:pt x="71352" y="125807"/>
                </a:cubicBezTo>
                <a:cubicBezTo>
                  <a:pt x="71352" y="125807"/>
                  <a:pt x="71352" y="125807"/>
                  <a:pt x="79280" y="94356"/>
                </a:cubicBezTo>
                <a:cubicBezTo>
                  <a:pt x="79280" y="93045"/>
                  <a:pt x="80601" y="91735"/>
                  <a:pt x="81923" y="91735"/>
                </a:cubicBezTo>
                <a:cubicBezTo>
                  <a:pt x="81923" y="91735"/>
                  <a:pt x="81923" y="91735"/>
                  <a:pt x="120241" y="100908"/>
                </a:cubicBezTo>
                <a:cubicBezTo>
                  <a:pt x="121563" y="100908"/>
                  <a:pt x="122884" y="102218"/>
                  <a:pt x="121563" y="103529"/>
                </a:cubicBezTo>
                <a:cubicBezTo>
                  <a:pt x="121563" y="103529"/>
                  <a:pt x="121563" y="103529"/>
                  <a:pt x="116277" y="125807"/>
                </a:cubicBezTo>
                <a:cubicBezTo>
                  <a:pt x="116277" y="125807"/>
                  <a:pt x="116277" y="125807"/>
                  <a:pt x="125527" y="125807"/>
                </a:cubicBezTo>
                <a:cubicBezTo>
                  <a:pt x="129491" y="125807"/>
                  <a:pt x="133455" y="129739"/>
                  <a:pt x="132133" y="133670"/>
                </a:cubicBezTo>
                <a:cubicBezTo>
                  <a:pt x="132133" y="133670"/>
                  <a:pt x="132133" y="133670"/>
                  <a:pt x="124205" y="174295"/>
                </a:cubicBezTo>
                <a:cubicBezTo>
                  <a:pt x="124205" y="174295"/>
                  <a:pt x="124205" y="174295"/>
                  <a:pt x="199522" y="174295"/>
                </a:cubicBezTo>
                <a:cubicBezTo>
                  <a:pt x="199522" y="174295"/>
                  <a:pt x="199522" y="174295"/>
                  <a:pt x="199522" y="158570"/>
                </a:cubicBezTo>
                <a:cubicBezTo>
                  <a:pt x="199522" y="158570"/>
                  <a:pt x="199522" y="158570"/>
                  <a:pt x="204807" y="161191"/>
                </a:cubicBezTo>
                <a:cubicBezTo>
                  <a:pt x="208771" y="163811"/>
                  <a:pt x="215378" y="165122"/>
                  <a:pt x="220663" y="163811"/>
                </a:cubicBezTo>
                <a:cubicBezTo>
                  <a:pt x="220663" y="163811"/>
                  <a:pt x="220663" y="163811"/>
                  <a:pt x="220663" y="184779"/>
                </a:cubicBezTo>
                <a:cubicBezTo>
                  <a:pt x="220663" y="191332"/>
                  <a:pt x="215378" y="195263"/>
                  <a:pt x="210092" y="195263"/>
                </a:cubicBezTo>
                <a:cubicBezTo>
                  <a:pt x="210092" y="195263"/>
                  <a:pt x="210092" y="195263"/>
                  <a:pt x="10571" y="195263"/>
                </a:cubicBezTo>
                <a:cubicBezTo>
                  <a:pt x="5285" y="195263"/>
                  <a:pt x="0" y="191332"/>
                  <a:pt x="0" y="184779"/>
                </a:cubicBezTo>
                <a:cubicBezTo>
                  <a:pt x="0" y="184779"/>
                  <a:pt x="0" y="184779"/>
                  <a:pt x="0" y="10484"/>
                </a:cubicBezTo>
                <a:cubicBezTo>
                  <a:pt x="0" y="7863"/>
                  <a:pt x="1321" y="5242"/>
                  <a:pt x="2643" y="2621"/>
                </a:cubicBezTo>
                <a:cubicBezTo>
                  <a:pt x="5285" y="0"/>
                  <a:pt x="7928" y="0"/>
                  <a:pt x="10571" y="0"/>
                </a:cubicBezTo>
                <a:close/>
              </a:path>
            </a:pathLst>
          </a:custGeom>
          <a:solidFill>
            <a:srgbClr val="005DA2"/>
          </a:solidFill>
          <a:ln>
            <a:noFill/>
          </a:ln>
        </p:spPr>
        <p:txBody>
          <a:bodyPr/>
          <a:lstStyle/>
          <a:p>
            <a:endParaRPr lang="zh-CN" altLang="en-US">
              <a:cs typeface="+mn-ea"/>
              <a:sym typeface="+mn-lt"/>
            </a:endParaRPr>
          </a:p>
        </p:txBody>
      </p:sp>
      <p:sp>
        <p:nvSpPr>
          <p:cNvPr id="48" name="矩形 47"/>
          <p:cNvSpPr/>
          <p:nvPr/>
        </p:nvSpPr>
        <p:spPr>
          <a:xfrm>
            <a:off x="4139952" y="1444477"/>
            <a:ext cx="4718328" cy="3046988"/>
          </a:xfrm>
          <a:prstGeom prst="rect">
            <a:avLst/>
          </a:prstGeom>
        </p:spPr>
        <p:txBody>
          <a:bodyPr wrap="square">
            <a:spAutoFit/>
          </a:bodyPr>
          <a:lstStyle/>
          <a:p>
            <a:pPr marL="742950" lvl="1" indent="-285750">
              <a:lnSpc>
                <a:spcPct val="200000"/>
              </a:lnSpc>
              <a:buFont typeface="Wingdings" pitchFamily="2" charset="2"/>
              <a:buChar char="u"/>
            </a:pPr>
            <a:r>
              <a:rPr lang="zh-CN" altLang="en-US" sz="1600" dirty="0" smtClean="0">
                <a:cs typeface="+mn-ea"/>
                <a:sym typeface="+mn-lt"/>
              </a:rPr>
              <a:t>书面合同</a:t>
            </a:r>
            <a:endParaRPr lang="en-US" altLang="zh-CN" sz="1600" dirty="0" smtClean="0">
              <a:cs typeface="+mn-ea"/>
              <a:sym typeface="+mn-lt"/>
            </a:endParaRPr>
          </a:p>
          <a:p>
            <a:pPr marL="742950" lvl="1" indent="-285750">
              <a:lnSpc>
                <a:spcPct val="200000"/>
              </a:lnSpc>
              <a:buFont typeface="Wingdings" pitchFamily="2" charset="2"/>
              <a:buChar char="u"/>
            </a:pPr>
            <a:r>
              <a:rPr lang="zh-CN" altLang="en-US" sz="1600" dirty="0" smtClean="0">
                <a:cs typeface="+mn-ea"/>
                <a:sym typeface="+mn-lt"/>
              </a:rPr>
              <a:t>“两证”问题</a:t>
            </a:r>
            <a:endParaRPr lang="en-US" altLang="zh-CN" sz="1600" dirty="0" smtClean="0">
              <a:cs typeface="+mn-ea"/>
              <a:sym typeface="+mn-lt"/>
            </a:endParaRPr>
          </a:p>
          <a:p>
            <a:pPr marL="742950" lvl="1" indent="-285750">
              <a:lnSpc>
                <a:spcPct val="200000"/>
              </a:lnSpc>
              <a:buFont typeface="Wingdings" pitchFamily="2" charset="2"/>
              <a:buChar char="u"/>
            </a:pPr>
            <a:r>
              <a:rPr lang="zh-CN" altLang="en-US" sz="1600" dirty="0" smtClean="0">
                <a:cs typeface="+mn-ea"/>
                <a:sym typeface="+mn-lt"/>
              </a:rPr>
              <a:t> 招投标问题</a:t>
            </a:r>
            <a:endParaRPr lang="en-US" altLang="zh-CN" sz="1600" dirty="0" smtClean="0">
              <a:cs typeface="+mn-ea"/>
              <a:sym typeface="+mn-lt"/>
            </a:endParaRPr>
          </a:p>
          <a:p>
            <a:pPr marL="742950" lvl="1" indent="-285750">
              <a:lnSpc>
                <a:spcPct val="200000"/>
              </a:lnSpc>
              <a:buFont typeface="Wingdings" pitchFamily="2" charset="2"/>
              <a:buChar char="u"/>
            </a:pPr>
            <a:r>
              <a:rPr lang="zh-CN" altLang="en-US" sz="1600" dirty="0" smtClean="0">
                <a:cs typeface="+mn-ea"/>
                <a:sym typeface="+mn-lt"/>
              </a:rPr>
              <a:t>“黑”“白”合同问题</a:t>
            </a:r>
            <a:endParaRPr lang="en-US" altLang="zh-CN" sz="1600" dirty="0" smtClean="0">
              <a:cs typeface="+mn-ea"/>
              <a:sym typeface="+mn-lt"/>
            </a:endParaRPr>
          </a:p>
          <a:p>
            <a:pPr marL="742950" lvl="1" indent="-285750">
              <a:lnSpc>
                <a:spcPct val="200000"/>
              </a:lnSpc>
              <a:buFont typeface="Wingdings" pitchFamily="2" charset="2"/>
              <a:buChar char="u"/>
            </a:pPr>
            <a:r>
              <a:rPr lang="en-US" altLang="zh-CN" sz="1600" dirty="0" smtClean="0">
                <a:cs typeface="+mn-ea"/>
                <a:sym typeface="+mn-lt"/>
              </a:rPr>
              <a:t> </a:t>
            </a:r>
            <a:r>
              <a:rPr lang="zh-CN" altLang="en-US" sz="1600" dirty="0" smtClean="0">
                <a:cs typeface="+mn-ea"/>
                <a:sym typeface="+mn-lt"/>
              </a:rPr>
              <a:t>无资质、超越资质、借资质签订合同问题</a:t>
            </a:r>
            <a:endParaRPr lang="en-US" altLang="zh-CN" sz="1600" dirty="0" smtClean="0">
              <a:cs typeface="+mn-ea"/>
              <a:sym typeface="+mn-lt"/>
            </a:endParaRPr>
          </a:p>
          <a:p>
            <a:pPr marL="742950" lvl="1" indent="-285750">
              <a:lnSpc>
                <a:spcPct val="200000"/>
              </a:lnSpc>
              <a:buFont typeface="Wingdings" pitchFamily="2" charset="2"/>
              <a:buChar char="u"/>
            </a:pPr>
            <a:r>
              <a:rPr lang="zh-CN" altLang="en-US" sz="1600" dirty="0" smtClean="0">
                <a:cs typeface="+mn-ea"/>
                <a:sym typeface="+mn-lt"/>
              </a:rPr>
              <a:t>违法转包、分包问题</a:t>
            </a:r>
            <a:endParaRPr lang="zh-CN" altLang="en-US" sz="1600" dirty="0">
              <a:cs typeface="+mn-ea"/>
              <a:sym typeface="+mn-lt"/>
            </a:endParaRPr>
          </a:p>
        </p:txBody>
      </p:sp>
    </p:spTree>
    <p:extLst>
      <p:ext uri="{BB962C8B-B14F-4D97-AF65-F5344CB8AC3E}">
        <p14:creationId xmlns:p14="http://schemas.microsoft.com/office/powerpoint/2010/main" xmlns="" val="3448006284"/>
      </p:ext>
    </p:extLst>
  </p:cSld>
  <p:clrMapOvr>
    <a:masterClrMapping/>
  </p:clrMapOvr>
  <mc:AlternateContent xmlns:mc="http://schemas.openxmlformats.org/markup-compatibility/2006">
    <mc:Choice xmlns:p14="http://schemas.microsoft.com/office/powerpoint/2010/main" xmlns=""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par>
                          <p:cTn id="12" fill="hold">
                            <p:stCondLst>
                              <p:cond delay="750"/>
                            </p:stCondLst>
                            <p:childTnLst>
                              <p:par>
                                <p:cTn id="13" presetID="42" presetClass="entr" presetSubtype="0"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1000"/>
                                        <p:tgtEl>
                                          <p:spTgt spid="47"/>
                                        </p:tgtEl>
                                      </p:cBhvr>
                                    </p:animEffect>
                                    <p:anim calcmode="lin" valueType="num">
                                      <p:cBhvr>
                                        <p:cTn id="16" dur="1000" fill="hold"/>
                                        <p:tgtEl>
                                          <p:spTgt spid="47"/>
                                        </p:tgtEl>
                                        <p:attrNameLst>
                                          <p:attrName>ppt_x</p:attrName>
                                        </p:attrNameLst>
                                      </p:cBhvr>
                                      <p:tavLst>
                                        <p:tav tm="0">
                                          <p:val>
                                            <p:strVal val="#ppt_x"/>
                                          </p:val>
                                        </p:tav>
                                        <p:tav tm="100000">
                                          <p:val>
                                            <p:strVal val="#ppt_x"/>
                                          </p:val>
                                        </p:tav>
                                      </p:tavLst>
                                    </p:anim>
                                    <p:anim calcmode="lin" valueType="num">
                                      <p:cBhvr>
                                        <p:cTn id="17" dur="1000" fill="hold"/>
                                        <p:tgtEl>
                                          <p:spTgt spid="47"/>
                                        </p:tgtEl>
                                        <p:attrNameLst>
                                          <p:attrName>ppt_y</p:attrName>
                                        </p:attrNameLst>
                                      </p:cBhvr>
                                      <p:tavLst>
                                        <p:tav tm="0">
                                          <p:val>
                                            <p:strVal val="#ppt_y+.1"/>
                                          </p:val>
                                        </p:tav>
                                        <p:tav tm="100000">
                                          <p:val>
                                            <p:strVal val="#ppt_y"/>
                                          </p:val>
                                        </p:tav>
                                      </p:tavLst>
                                    </p:anim>
                                  </p:childTnLst>
                                </p:cTn>
                              </p:par>
                            </p:childTnLst>
                          </p:cTn>
                        </p:par>
                        <p:par>
                          <p:cTn id="18" fill="hold">
                            <p:stCondLst>
                              <p:cond delay="1750"/>
                            </p:stCondLst>
                            <p:childTnLst>
                              <p:par>
                                <p:cTn id="19" presetID="42" presetClass="entr" presetSubtype="0"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1000"/>
                                        <p:tgtEl>
                                          <p:spTgt spid="46"/>
                                        </p:tgtEl>
                                      </p:cBhvr>
                                    </p:animEffect>
                                    <p:anim calcmode="lin" valueType="num">
                                      <p:cBhvr>
                                        <p:cTn id="22" dur="1000" fill="hold"/>
                                        <p:tgtEl>
                                          <p:spTgt spid="46"/>
                                        </p:tgtEl>
                                        <p:attrNameLst>
                                          <p:attrName>ppt_x</p:attrName>
                                        </p:attrNameLst>
                                      </p:cBhvr>
                                      <p:tavLst>
                                        <p:tav tm="0">
                                          <p:val>
                                            <p:strVal val="#ppt_x"/>
                                          </p:val>
                                        </p:tav>
                                        <p:tav tm="100000">
                                          <p:val>
                                            <p:strVal val="#ppt_x"/>
                                          </p:val>
                                        </p:tav>
                                      </p:tavLst>
                                    </p:anim>
                                    <p:anim calcmode="lin" valueType="num">
                                      <p:cBhvr>
                                        <p:cTn id="23" dur="1000" fill="hold"/>
                                        <p:tgtEl>
                                          <p:spTgt spid="4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P spid="46" grpId="0"/>
      <p:bldP spid="47" grpId="0" animBg="1"/>
      <p:bldP spid="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857880" y="12347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bg1"/>
                </a:solidFill>
                <a:latin typeface="+mn-lt"/>
                <a:ea typeface="+mn-ea"/>
                <a:cs typeface="+mn-ea"/>
                <a:sym typeface="+mn-lt"/>
              </a:rPr>
              <a:t> </a:t>
            </a:r>
            <a:r>
              <a:rPr lang="zh-CN" altLang="en-US" sz="1800" b="1" dirty="0" smtClean="0">
                <a:solidFill>
                  <a:schemeClr val="bg1"/>
                </a:solidFill>
                <a:latin typeface="+mn-lt"/>
                <a:ea typeface="+mn-ea"/>
                <a:cs typeface="+mn-ea"/>
                <a:sym typeface="+mn-lt"/>
              </a:rPr>
              <a:t>必须招投标的工程</a:t>
            </a:r>
            <a:endParaRPr lang="zh-CN" altLang="en-US" sz="1800" b="1" dirty="0">
              <a:solidFill>
                <a:schemeClr val="bg1"/>
              </a:solidFill>
              <a:latin typeface="+mn-lt"/>
              <a:ea typeface="+mn-ea"/>
              <a:cs typeface="+mn-ea"/>
              <a:sym typeface="+mn-lt"/>
            </a:endParaRPr>
          </a:p>
        </p:txBody>
      </p:sp>
      <p:grpSp>
        <p:nvGrpSpPr>
          <p:cNvPr id="2" name="组合 18"/>
          <p:cNvGrpSpPr/>
          <p:nvPr/>
        </p:nvGrpSpPr>
        <p:grpSpPr>
          <a:xfrm>
            <a:off x="214282" y="1142990"/>
            <a:ext cx="3571900" cy="3286148"/>
            <a:chOff x="539204" y="1931578"/>
            <a:chExt cx="4752746" cy="4009444"/>
          </a:xfrm>
          <a:solidFill>
            <a:srgbClr val="005DA2"/>
          </a:solidFill>
        </p:grpSpPr>
        <p:sp>
          <p:nvSpPr>
            <p:cNvPr id="20" name="矩形 19"/>
            <p:cNvSpPr/>
            <p:nvPr/>
          </p:nvSpPr>
          <p:spPr>
            <a:xfrm>
              <a:off x="539205" y="1931578"/>
              <a:ext cx="4597000" cy="4009444"/>
            </a:xfrm>
            <a:prstGeom prst="rect">
              <a:avLst/>
            </a:prstGeom>
            <a:grp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p:cNvSpPr/>
            <p:nvPr/>
          </p:nvSpPr>
          <p:spPr>
            <a:xfrm>
              <a:off x="539204" y="1931578"/>
              <a:ext cx="4752746" cy="3661316"/>
            </a:xfrm>
            <a:prstGeom prst="rect">
              <a:avLst/>
            </a:prstGeom>
            <a:grpFill/>
            <a:ln>
              <a:solidFill>
                <a:srgbClr val="005DA2"/>
              </a:solidFill>
            </a:ln>
          </p:spPr>
          <p:txBody>
            <a:bodyPr wrap="square">
              <a:spAutoFit/>
            </a:bodyPr>
            <a:lstStyle/>
            <a:p>
              <a:pPr marL="342900" indent="-342900">
                <a:lnSpc>
                  <a:spcPct val="150000"/>
                </a:lnSpc>
                <a:buFont typeface="Wingdings" panose="05000000000000000000" pitchFamily="2" charset="2"/>
                <a:buChar char="Ø"/>
              </a:pPr>
              <a:r>
                <a:rPr lang="zh-CN" altLang="en-US" dirty="0" smtClean="0">
                  <a:solidFill>
                    <a:schemeClr val="bg1"/>
                  </a:solidFill>
                  <a:cs typeface="+mn-ea"/>
                  <a:sym typeface="+mn-lt"/>
                </a:rPr>
                <a:t>大型基础设施、公用事业等关系社会公共利益、公众安全的项目</a:t>
              </a:r>
              <a:endParaRPr lang="en-US" altLang="zh-CN" dirty="0">
                <a:solidFill>
                  <a:schemeClr val="bg1"/>
                </a:solidFill>
                <a:cs typeface="+mn-ea"/>
                <a:sym typeface="+mn-lt"/>
              </a:endParaRPr>
            </a:p>
            <a:p>
              <a:pPr marL="342900" indent="-342900">
                <a:lnSpc>
                  <a:spcPct val="150000"/>
                </a:lnSpc>
                <a:buFont typeface="Wingdings" panose="05000000000000000000" pitchFamily="2" charset="2"/>
                <a:buChar char="Ø"/>
              </a:pPr>
              <a:r>
                <a:rPr lang="zh-CN" altLang="en-US" dirty="0" smtClean="0">
                  <a:solidFill>
                    <a:schemeClr val="bg1"/>
                  </a:solidFill>
                  <a:cs typeface="+mn-ea"/>
                  <a:sym typeface="+mn-lt"/>
                </a:rPr>
                <a:t>全部或者部分使用国有资金投资或者国家融资的项目</a:t>
              </a:r>
              <a:endParaRPr lang="en-US" altLang="zh-CN" dirty="0" smtClean="0">
                <a:solidFill>
                  <a:schemeClr val="bg1"/>
                </a:solidFill>
                <a:cs typeface="+mn-ea"/>
                <a:sym typeface="+mn-lt"/>
              </a:endParaRPr>
            </a:p>
            <a:p>
              <a:pPr marL="342900" indent="-342900">
                <a:lnSpc>
                  <a:spcPct val="150000"/>
                </a:lnSpc>
                <a:buFont typeface="Wingdings" panose="05000000000000000000" pitchFamily="2" charset="2"/>
                <a:buChar char="Ø"/>
              </a:pPr>
              <a:r>
                <a:rPr lang="zh-CN" altLang="en-US" dirty="0" smtClean="0">
                  <a:solidFill>
                    <a:schemeClr val="bg1"/>
                  </a:solidFill>
                  <a:cs typeface="+mn-ea"/>
                  <a:sym typeface="+mn-lt"/>
                </a:rPr>
                <a:t>使用国际组织或者外国政府贷款、援助资金的项目</a:t>
              </a:r>
            </a:p>
          </p:txBody>
        </p:sp>
      </p:grpSp>
      <p:pic>
        <p:nvPicPr>
          <p:cNvPr id="22" name="Picture 2" descr="http://pic47.nipic.com/20140831/13499006_154654190000_2.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3555"/>
          <a:stretch/>
        </p:blipFill>
        <p:spPr bwMode="auto">
          <a:xfrm>
            <a:off x="3688448" y="1142990"/>
            <a:ext cx="4760871" cy="3300968"/>
          </a:xfrm>
          <a:prstGeom prst="rect">
            <a:avLst/>
          </a:prstGeom>
          <a:noFill/>
          <a:ln w="28575">
            <a:solidFill>
              <a:srgbClr val="005DA2"/>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44515023"/>
      </p:ext>
    </p:extLst>
  </p:cSld>
  <p:clrMapOvr>
    <a:masterClrMapping/>
  </p:clrMapOvr>
  <mc:AlternateContent xmlns:mc="http://schemas.openxmlformats.org/markup-compatibility/2006">
    <mc:Choice xmlns:p14="http://schemas.microsoft.com/office/powerpoint/2010/main" xmlns=""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par>
                          <p:cTn id="12" fill="hold">
                            <p:stCondLst>
                              <p:cond delay="850"/>
                            </p:stCondLst>
                            <p:childTnLst>
                              <p:par>
                                <p:cTn id="13" presetID="16" presetClass="entr" presetSubtype="2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1000"/>
                                        <p:tgtEl>
                                          <p:spTgt spid="2"/>
                                        </p:tgtEl>
                                      </p:cBhvr>
                                    </p:animEffect>
                                  </p:childTnLst>
                                </p:cTn>
                              </p:par>
                            </p:childTnLst>
                          </p:cTn>
                        </p:par>
                        <p:par>
                          <p:cTn id="16" fill="hold">
                            <p:stCondLst>
                              <p:cond delay="1850"/>
                            </p:stCondLst>
                            <p:childTnLst>
                              <p:par>
                                <p:cTn id="17" presetID="16" presetClass="entr" presetSubtype="21"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857880" y="123478"/>
            <a:ext cx="3714120"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bg1"/>
                </a:solidFill>
                <a:latin typeface="+mn-lt"/>
                <a:ea typeface="+mn-ea"/>
                <a:cs typeface="+mn-ea"/>
                <a:sym typeface="+mn-lt"/>
              </a:rPr>
              <a:t>黑白合同的处理法律依据</a:t>
            </a:r>
            <a:endParaRPr lang="zh-CN" altLang="en-US" sz="1800" b="1" dirty="0">
              <a:solidFill>
                <a:schemeClr val="bg1"/>
              </a:solidFill>
              <a:latin typeface="+mn-lt"/>
              <a:ea typeface="+mn-ea"/>
              <a:cs typeface="+mn-ea"/>
              <a:sym typeface="+mn-lt"/>
            </a:endParaRPr>
          </a:p>
        </p:txBody>
      </p:sp>
      <p:sp>
        <p:nvSpPr>
          <p:cNvPr id="55" name="矩形 54"/>
          <p:cNvSpPr/>
          <p:nvPr/>
        </p:nvSpPr>
        <p:spPr>
          <a:xfrm>
            <a:off x="2843808" y="1203599"/>
            <a:ext cx="5544616" cy="14502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等腰三角形 5"/>
          <p:cNvSpPr/>
          <p:nvPr/>
        </p:nvSpPr>
        <p:spPr>
          <a:xfrm rot="5400000">
            <a:off x="1133854" y="1009236"/>
            <a:ext cx="1450218" cy="1860602"/>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7" name="TextBox 56"/>
          <p:cNvSpPr txBox="1"/>
          <p:nvPr/>
        </p:nvSpPr>
        <p:spPr>
          <a:xfrm>
            <a:off x="3209401" y="1491630"/>
            <a:ext cx="4752528" cy="738664"/>
          </a:xfrm>
          <a:prstGeom prst="rect">
            <a:avLst/>
          </a:prstGeom>
          <a:noFill/>
        </p:spPr>
        <p:txBody>
          <a:bodyPr wrap="square" lIns="0" tIns="0" rIns="0" bIns="0" rtlCol="0">
            <a:spAutoFit/>
          </a:bodyPr>
          <a:lstStyle/>
          <a:p>
            <a:r>
              <a:rPr lang="zh-CN" altLang="en-US" sz="1600" dirty="0" smtClean="0"/>
              <a:t>“当事人就同一建设工程另行订立的建设工程施工合同与经过备案的中标合同实质性内容不一致的，应当以备案的中标合同作为结算工程价款的根据。”</a:t>
            </a:r>
            <a:endParaRPr lang="zh-CN" altLang="en-US" sz="1600" dirty="0">
              <a:solidFill>
                <a:schemeClr val="bg2">
                  <a:lumMod val="25000"/>
                </a:schemeClr>
              </a:solidFill>
              <a:cs typeface="+mn-ea"/>
              <a:sym typeface="+mn-lt"/>
            </a:endParaRPr>
          </a:p>
        </p:txBody>
      </p:sp>
      <p:sp>
        <p:nvSpPr>
          <p:cNvPr id="58" name="TextBox 57"/>
          <p:cNvSpPr txBox="1"/>
          <p:nvPr/>
        </p:nvSpPr>
        <p:spPr>
          <a:xfrm>
            <a:off x="1000100" y="1500180"/>
            <a:ext cx="1643074" cy="923330"/>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r>
              <a:rPr lang="zh-CN" altLang="en-US" sz="2000" dirty="0" smtClean="0">
                <a:solidFill>
                  <a:schemeClr val="tx1"/>
                </a:solidFill>
              </a:rPr>
              <a:t>建设工程司法解释（一）第二十一条规定</a:t>
            </a:r>
            <a:endParaRPr lang="zh-CN" altLang="en-US" sz="2000" b="1" dirty="0">
              <a:solidFill>
                <a:schemeClr val="tx1"/>
              </a:solidFill>
              <a:latin typeface="+mn-lt"/>
              <a:ea typeface="+mn-ea"/>
              <a:cs typeface="+mn-ea"/>
              <a:sym typeface="+mn-lt"/>
            </a:endParaRPr>
          </a:p>
        </p:txBody>
      </p:sp>
      <p:sp>
        <p:nvSpPr>
          <p:cNvPr id="59" name="矩形 58"/>
          <p:cNvSpPr/>
          <p:nvPr/>
        </p:nvSpPr>
        <p:spPr>
          <a:xfrm>
            <a:off x="899592" y="2977896"/>
            <a:ext cx="5544616" cy="1450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60" name="等腰三角形 30"/>
          <p:cNvSpPr/>
          <p:nvPr/>
        </p:nvSpPr>
        <p:spPr>
          <a:xfrm rot="16200000" flipH="1">
            <a:off x="6733014" y="2772703"/>
            <a:ext cx="1450218" cy="1860602"/>
          </a:xfrm>
          <a:custGeom>
            <a:avLst/>
            <a:gdLst/>
            <a:ahLst/>
            <a:cxnLst/>
            <a:rect l="l" t="t" r="r" b="b"/>
            <a:pathLst>
              <a:path w="1450218" h="1860602">
                <a:moveTo>
                  <a:pt x="0" y="132410"/>
                </a:moveTo>
                <a:lnTo>
                  <a:pt x="0" y="1860602"/>
                </a:lnTo>
                <a:lnTo>
                  <a:pt x="1450218" y="1860602"/>
                </a:lnTo>
                <a:lnTo>
                  <a:pt x="1450218" y="132410"/>
                </a:lnTo>
                <a:lnTo>
                  <a:pt x="867461" y="132410"/>
                </a:lnTo>
                <a:lnTo>
                  <a:pt x="725109" y="0"/>
                </a:lnTo>
                <a:lnTo>
                  <a:pt x="582757" y="13241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61" name="TextBox 60"/>
          <p:cNvSpPr txBox="1"/>
          <p:nvPr/>
        </p:nvSpPr>
        <p:spPr>
          <a:xfrm>
            <a:off x="6715140" y="3214692"/>
            <a:ext cx="1714512" cy="923330"/>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2000" dirty="0" smtClean="0"/>
              <a:t>建设工程司法解释（二）第十一条规定</a:t>
            </a:r>
            <a:endParaRPr lang="zh-CN" altLang="en-US" sz="2000" b="1" spc="300" dirty="0">
              <a:latin typeface="+mn-lt"/>
              <a:ea typeface="+mn-ea"/>
              <a:cs typeface="+mn-ea"/>
              <a:sym typeface="+mn-lt"/>
            </a:endParaRPr>
          </a:p>
        </p:txBody>
      </p:sp>
      <p:sp>
        <p:nvSpPr>
          <p:cNvPr id="62" name="TextBox 61"/>
          <p:cNvSpPr txBox="1"/>
          <p:nvPr/>
        </p:nvSpPr>
        <p:spPr>
          <a:xfrm>
            <a:off x="1214414" y="3000378"/>
            <a:ext cx="4968552" cy="1477328"/>
          </a:xfrm>
          <a:prstGeom prst="rect">
            <a:avLst/>
          </a:prstGeom>
          <a:noFill/>
        </p:spPr>
        <p:txBody>
          <a:bodyPr wrap="square" lIns="0" tIns="0" rIns="0" bIns="0" rtlCol="0">
            <a:spAutoFit/>
          </a:bodyPr>
          <a:lstStyle/>
          <a:p>
            <a:pPr>
              <a:lnSpc>
                <a:spcPct val="120000"/>
              </a:lnSpc>
            </a:pPr>
            <a:r>
              <a:rPr lang="zh-CN" altLang="en-US" sz="1600" dirty="0" smtClean="0">
                <a:solidFill>
                  <a:schemeClr val="bg1"/>
                </a:solidFill>
                <a:latin typeface="微软雅黑" pitchFamily="34" charset="-122"/>
                <a:ea typeface="微软雅黑" pitchFamily="34" charset="-122"/>
              </a:rPr>
              <a:t>当事人就同一建设工程订立的数份建设工程施工合同均无效，但建设工程质量合格，一方当事人请求参照实际履行的合同结算建设工程价款的，人民法院应予支持。实际履行的合同难以确定，当事人请求参照最后签订的合同结算建设工程价款的，人民法院应予支持。</a:t>
            </a:r>
            <a:endParaRPr lang="zh-CN" altLang="en-US" sz="1600" dirty="0">
              <a:solidFill>
                <a:schemeClr val="bg1"/>
              </a:solidFill>
              <a:latin typeface="微软雅黑" pitchFamily="34" charset="-122"/>
              <a:ea typeface="微软雅黑" pitchFamily="34" charset="-122"/>
              <a:sym typeface="+mn-lt"/>
            </a:endParaRPr>
          </a:p>
        </p:txBody>
      </p:sp>
    </p:spTree>
    <p:extLst>
      <p:ext uri="{BB962C8B-B14F-4D97-AF65-F5344CB8AC3E}">
        <p14:creationId xmlns:p14="http://schemas.microsoft.com/office/powerpoint/2010/main" xmlns="" val="2626853657"/>
      </p:ext>
    </p:extLst>
  </p:cSld>
  <p:clrMapOvr>
    <a:masterClrMapping/>
  </p:clrMapOvr>
  <mc:AlternateContent xmlns:mc="http://schemas.openxmlformats.org/markup-compatibility/2006">
    <mc:Choice xmlns:p14="http://schemas.microsoft.com/office/powerpoint/2010/main" xmlns=""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par>
                                <p:cTn id="12" presetID="2" presetClass="entr" presetSubtype="2" fill="hold" grpId="0"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additive="base">
                                        <p:cTn id="14" dur="500" fill="hold"/>
                                        <p:tgtEl>
                                          <p:spTgt spid="57"/>
                                        </p:tgtEl>
                                        <p:attrNameLst>
                                          <p:attrName>ppt_x</p:attrName>
                                        </p:attrNameLst>
                                      </p:cBhvr>
                                      <p:tavLst>
                                        <p:tav tm="0">
                                          <p:val>
                                            <p:strVal val="1+#ppt_w/2"/>
                                          </p:val>
                                        </p:tav>
                                        <p:tav tm="100000">
                                          <p:val>
                                            <p:strVal val="#ppt_x"/>
                                          </p:val>
                                        </p:tav>
                                      </p:tavLst>
                                    </p:anim>
                                    <p:anim calcmode="lin" valueType="num">
                                      <p:cBhvr additive="base">
                                        <p:cTn id="15" dur="500" fill="hold"/>
                                        <p:tgtEl>
                                          <p:spTgt spid="57"/>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additive="base">
                                        <p:cTn id="18" dur="500" fill="hold"/>
                                        <p:tgtEl>
                                          <p:spTgt spid="55"/>
                                        </p:tgtEl>
                                        <p:attrNameLst>
                                          <p:attrName>ppt_x</p:attrName>
                                        </p:attrNameLst>
                                      </p:cBhvr>
                                      <p:tavLst>
                                        <p:tav tm="0">
                                          <p:val>
                                            <p:strVal val="1+#ppt_w/2"/>
                                          </p:val>
                                        </p:tav>
                                        <p:tav tm="100000">
                                          <p:val>
                                            <p:strVal val="#ppt_x"/>
                                          </p:val>
                                        </p:tav>
                                      </p:tavLst>
                                    </p:anim>
                                    <p:anim calcmode="lin" valueType="num">
                                      <p:cBhvr additive="base">
                                        <p:cTn id="19" dur="500" fill="hold"/>
                                        <p:tgtEl>
                                          <p:spTgt spid="55"/>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 calcmode="lin" valueType="num">
                                      <p:cBhvr additive="base">
                                        <p:cTn id="22" dur="500" fill="hold"/>
                                        <p:tgtEl>
                                          <p:spTgt spid="58"/>
                                        </p:tgtEl>
                                        <p:attrNameLst>
                                          <p:attrName>ppt_x</p:attrName>
                                        </p:attrNameLst>
                                      </p:cBhvr>
                                      <p:tavLst>
                                        <p:tav tm="0">
                                          <p:val>
                                            <p:strVal val="0-#ppt_w/2"/>
                                          </p:val>
                                        </p:tav>
                                        <p:tav tm="100000">
                                          <p:val>
                                            <p:strVal val="#ppt_x"/>
                                          </p:val>
                                        </p:tav>
                                      </p:tavLst>
                                    </p:anim>
                                    <p:anim calcmode="lin" valueType="num">
                                      <p:cBhvr additive="base">
                                        <p:cTn id="23" dur="500" fill="hold"/>
                                        <p:tgtEl>
                                          <p:spTgt spid="58"/>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500" fill="hold"/>
                                        <p:tgtEl>
                                          <p:spTgt spid="56"/>
                                        </p:tgtEl>
                                        <p:attrNameLst>
                                          <p:attrName>ppt_x</p:attrName>
                                        </p:attrNameLst>
                                      </p:cBhvr>
                                      <p:tavLst>
                                        <p:tav tm="0">
                                          <p:val>
                                            <p:strVal val="0-#ppt_w/2"/>
                                          </p:val>
                                        </p:tav>
                                        <p:tav tm="100000">
                                          <p:val>
                                            <p:strVal val="#ppt_x"/>
                                          </p:val>
                                        </p:tav>
                                      </p:tavLst>
                                    </p:anim>
                                    <p:anim calcmode="lin" valueType="num">
                                      <p:cBhvr additive="base">
                                        <p:cTn id="27" dur="500" fill="hold"/>
                                        <p:tgtEl>
                                          <p:spTgt spid="56"/>
                                        </p:tgtEl>
                                        <p:attrNameLst>
                                          <p:attrName>ppt_y</p:attrName>
                                        </p:attrNameLst>
                                      </p:cBhvr>
                                      <p:tavLst>
                                        <p:tav tm="0">
                                          <p:val>
                                            <p:strVal val="#ppt_y"/>
                                          </p:val>
                                        </p:tav>
                                        <p:tav tm="100000">
                                          <p:val>
                                            <p:strVal val="#ppt_y"/>
                                          </p:val>
                                        </p:tav>
                                      </p:tavLst>
                                    </p:anim>
                                  </p:childTnLst>
                                </p:cTn>
                              </p:par>
                            </p:childTnLst>
                          </p:cTn>
                        </p:par>
                        <p:par>
                          <p:cTn id="28" fill="hold">
                            <p:stCondLst>
                              <p:cond delay="1000"/>
                            </p:stCondLst>
                            <p:childTnLst>
                              <p:par>
                                <p:cTn id="29" presetID="2" presetClass="entr" presetSubtype="8"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additive="base">
                                        <p:cTn id="31" dur="500" fill="hold"/>
                                        <p:tgtEl>
                                          <p:spTgt spid="59"/>
                                        </p:tgtEl>
                                        <p:attrNameLst>
                                          <p:attrName>ppt_x</p:attrName>
                                        </p:attrNameLst>
                                      </p:cBhvr>
                                      <p:tavLst>
                                        <p:tav tm="0">
                                          <p:val>
                                            <p:strVal val="0-#ppt_w/2"/>
                                          </p:val>
                                        </p:tav>
                                        <p:tav tm="100000">
                                          <p:val>
                                            <p:strVal val="#ppt_x"/>
                                          </p:val>
                                        </p:tav>
                                      </p:tavLst>
                                    </p:anim>
                                    <p:anim calcmode="lin" valueType="num">
                                      <p:cBhvr additive="base">
                                        <p:cTn id="32" dur="500" fill="hold"/>
                                        <p:tgtEl>
                                          <p:spTgt spid="59"/>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additive="base">
                                        <p:cTn id="35" dur="500" fill="hold"/>
                                        <p:tgtEl>
                                          <p:spTgt spid="62"/>
                                        </p:tgtEl>
                                        <p:attrNameLst>
                                          <p:attrName>ppt_x</p:attrName>
                                        </p:attrNameLst>
                                      </p:cBhvr>
                                      <p:tavLst>
                                        <p:tav tm="0">
                                          <p:val>
                                            <p:strVal val="0-#ppt_w/2"/>
                                          </p:val>
                                        </p:tav>
                                        <p:tav tm="100000">
                                          <p:val>
                                            <p:strVal val="#ppt_x"/>
                                          </p:val>
                                        </p:tav>
                                      </p:tavLst>
                                    </p:anim>
                                    <p:anim calcmode="lin" valueType="num">
                                      <p:cBhvr additive="base">
                                        <p:cTn id="36" dur="500" fill="hold"/>
                                        <p:tgtEl>
                                          <p:spTgt spid="62"/>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additive="base">
                                        <p:cTn id="39" dur="500" fill="hold"/>
                                        <p:tgtEl>
                                          <p:spTgt spid="61"/>
                                        </p:tgtEl>
                                        <p:attrNameLst>
                                          <p:attrName>ppt_x</p:attrName>
                                        </p:attrNameLst>
                                      </p:cBhvr>
                                      <p:tavLst>
                                        <p:tav tm="0">
                                          <p:val>
                                            <p:strVal val="1+#ppt_w/2"/>
                                          </p:val>
                                        </p:tav>
                                        <p:tav tm="100000">
                                          <p:val>
                                            <p:strVal val="#ppt_x"/>
                                          </p:val>
                                        </p:tav>
                                      </p:tavLst>
                                    </p:anim>
                                    <p:anim calcmode="lin" valueType="num">
                                      <p:cBhvr additive="base">
                                        <p:cTn id="40" dur="500" fill="hold"/>
                                        <p:tgtEl>
                                          <p:spTgt spid="61"/>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additive="base">
                                        <p:cTn id="43" dur="500" fill="hold"/>
                                        <p:tgtEl>
                                          <p:spTgt spid="60"/>
                                        </p:tgtEl>
                                        <p:attrNameLst>
                                          <p:attrName>ppt_x</p:attrName>
                                        </p:attrNameLst>
                                      </p:cBhvr>
                                      <p:tavLst>
                                        <p:tav tm="0">
                                          <p:val>
                                            <p:strVal val="1+#ppt_w/2"/>
                                          </p:val>
                                        </p:tav>
                                        <p:tav tm="100000">
                                          <p:val>
                                            <p:strVal val="#ppt_x"/>
                                          </p:val>
                                        </p:tav>
                                      </p:tavLst>
                                    </p:anim>
                                    <p:anim calcmode="lin" valueType="num">
                                      <p:cBhvr additive="base">
                                        <p:cTn id="4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55" grpId="0" animBg="1"/>
      <p:bldP spid="56" grpId="0" animBg="1"/>
      <p:bldP spid="57" grpId="0"/>
      <p:bldP spid="58" grpId="0"/>
      <p:bldP spid="59" grpId="0" animBg="1"/>
      <p:bldP spid="60" grpId="0" animBg="1"/>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857880" y="123478"/>
            <a:ext cx="607157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bg1"/>
                </a:solidFill>
                <a:latin typeface="+mn-lt"/>
                <a:ea typeface="+mn-ea"/>
                <a:cs typeface="+mn-ea"/>
                <a:sym typeface="+mn-lt"/>
              </a:rPr>
              <a:t>无资质、超越资质、借资质签订合同问题</a:t>
            </a:r>
            <a:endParaRPr lang="zh-CN" altLang="en-US" sz="1800" b="1" dirty="0">
              <a:solidFill>
                <a:schemeClr val="bg1"/>
              </a:solidFill>
              <a:latin typeface="+mn-lt"/>
              <a:ea typeface="+mn-ea"/>
              <a:cs typeface="+mn-ea"/>
              <a:sym typeface="+mn-lt"/>
            </a:endParaRP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9552" y="931890"/>
            <a:ext cx="4588983" cy="35120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矩形 4"/>
          <p:cNvSpPr/>
          <p:nvPr/>
        </p:nvSpPr>
        <p:spPr>
          <a:xfrm>
            <a:off x="5214942" y="1142990"/>
            <a:ext cx="3929058" cy="2862322"/>
          </a:xfrm>
          <a:prstGeom prst="rect">
            <a:avLst/>
          </a:prstGeom>
        </p:spPr>
        <p:txBody>
          <a:bodyPr wrap="square">
            <a:spAutoFit/>
          </a:bodyPr>
          <a:lstStyle/>
          <a:p>
            <a:r>
              <a:rPr lang="zh-CN" altLang="en-US" sz="2000" dirty="0" smtClean="0"/>
              <a:t>建设工程司法解释（一）第一条规定，“建设工程施工合同具有下列情形之一的，应当根据合同法第五十二条第（五）项的规定，认定无效：（一）承包人未取得建筑施工企业资质或者超越资质等级的；（二）没有资质的实际施工人借用有资质的建筑施工企业名义的。</a:t>
            </a:r>
            <a:endParaRPr lang="zh-CN" altLang="en-US" sz="2000" dirty="0"/>
          </a:p>
        </p:txBody>
      </p:sp>
    </p:spTree>
    <p:extLst>
      <p:ext uri="{BB962C8B-B14F-4D97-AF65-F5344CB8AC3E}">
        <p14:creationId xmlns:p14="http://schemas.microsoft.com/office/powerpoint/2010/main" xmlns="" val="550462263"/>
      </p:ext>
    </p:extLst>
  </p:cSld>
  <p:clrMapOvr>
    <a:masterClrMapping/>
  </p:clrMapOvr>
  <mc:AlternateContent xmlns:mc="http://schemas.openxmlformats.org/markup-compatibility/2006">
    <mc:Choice xmlns:p14="http://schemas.microsoft.com/office/powerpoint/2010/main" xmlns=""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par>
                          <p:cTn id="12" fill="hold">
                            <p:stCondLst>
                              <p:cond delay="1350"/>
                            </p:stCondLst>
                            <p:childTnLst>
                              <p:par>
                                <p:cTn id="13" presetID="22" presetClass="entr" presetSubtype="8"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857880" y="123478"/>
            <a:ext cx="3232906"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bg1"/>
                </a:solidFill>
                <a:latin typeface="+mn-lt"/>
                <a:ea typeface="+mn-ea"/>
                <a:cs typeface="+mn-ea"/>
                <a:sym typeface="+mn-lt"/>
              </a:rPr>
              <a:t>违法转包、分包的禁止性规定</a:t>
            </a:r>
            <a:endParaRPr lang="zh-CN" altLang="en-US" sz="1800" b="1" dirty="0">
              <a:solidFill>
                <a:schemeClr val="bg1"/>
              </a:solidFill>
              <a:latin typeface="+mn-lt"/>
              <a:ea typeface="+mn-ea"/>
              <a:cs typeface="+mn-ea"/>
              <a:sym typeface="+mn-lt"/>
            </a:endParaRPr>
          </a:p>
        </p:txBody>
      </p:sp>
      <p:grpSp>
        <p:nvGrpSpPr>
          <p:cNvPr id="2" name="组合 22"/>
          <p:cNvGrpSpPr/>
          <p:nvPr/>
        </p:nvGrpSpPr>
        <p:grpSpPr>
          <a:xfrm>
            <a:off x="2987824" y="1083239"/>
            <a:ext cx="5544616" cy="3169741"/>
            <a:chOff x="3387801" y="1522853"/>
            <a:chExt cx="6735234" cy="4064711"/>
          </a:xfrm>
        </p:grpSpPr>
        <p:sp>
          <p:nvSpPr>
            <p:cNvPr id="24" name="任意多边形 23"/>
            <p:cNvSpPr/>
            <p:nvPr/>
          </p:nvSpPr>
          <p:spPr>
            <a:xfrm>
              <a:off x="3738300" y="1522853"/>
              <a:ext cx="6384735" cy="630898"/>
            </a:xfrm>
            <a:custGeom>
              <a:avLst/>
              <a:gdLst>
                <a:gd name="connsiteX0" fmla="*/ 0 w 6384735"/>
                <a:gd name="connsiteY0" fmla="*/ 0 h 560798"/>
                <a:gd name="connsiteX1" fmla="*/ 6384735 w 6384735"/>
                <a:gd name="connsiteY1" fmla="*/ 0 h 560798"/>
                <a:gd name="connsiteX2" fmla="*/ 6384735 w 6384735"/>
                <a:gd name="connsiteY2" fmla="*/ 560798 h 560798"/>
                <a:gd name="connsiteX3" fmla="*/ 0 w 6384735"/>
                <a:gd name="connsiteY3" fmla="*/ 560798 h 560798"/>
                <a:gd name="connsiteX4" fmla="*/ 0 w 6384735"/>
                <a:gd name="connsiteY4" fmla="*/ 0 h 56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4735" h="560798">
                  <a:moveTo>
                    <a:pt x="0" y="0"/>
                  </a:moveTo>
                  <a:lnTo>
                    <a:pt x="6384735" y="0"/>
                  </a:lnTo>
                  <a:lnTo>
                    <a:pt x="6384735" y="560798"/>
                  </a:lnTo>
                  <a:lnTo>
                    <a:pt x="0" y="560798"/>
                  </a:lnTo>
                  <a:lnTo>
                    <a:pt x="0" y="0"/>
                  </a:lnTo>
                  <a:close/>
                </a:path>
              </a:pathLst>
            </a:custGeom>
            <a:solidFill>
              <a:srgbClr val="40404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5134" tIns="33020" rIns="33020" bIns="33020" numCol="1" spcCol="1270" anchor="ctr" anchorCtr="0">
              <a:noAutofit/>
            </a:bodyPr>
            <a:lstStyle/>
            <a:p>
              <a:pPr lvl="0" defTabSz="577850">
                <a:lnSpc>
                  <a:spcPct val="90000"/>
                </a:lnSpc>
                <a:spcBef>
                  <a:spcPct val="0"/>
                </a:spcBef>
                <a:spcAft>
                  <a:spcPct val="35000"/>
                </a:spcAft>
              </a:pPr>
              <a:r>
                <a:rPr lang="zh-CN" altLang="en-US" sz="1400" dirty="0" smtClean="0"/>
                <a:t>分包的单位必须是有相应资质的建筑企业</a:t>
              </a:r>
              <a:endParaRPr lang="zh-CN" altLang="en-US" sz="1400" kern="1200" dirty="0">
                <a:cs typeface="+mn-ea"/>
                <a:sym typeface="+mn-lt"/>
              </a:endParaRPr>
            </a:p>
          </p:txBody>
        </p:sp>
        <p:sp>
          <p:nvSpPr>
            <p:cNvPr id="25" name="椭圆 24"/>
            <p:cNvSpPr/>
            <p:nvPr/>
          </p:nvSpPr>
          <p:spPr>
            <a:xfrm>
              <a:off x="3387801" y="1522853"/>
              <a:ext cx="700997" cy="700997"/>
            </a:xfrm>
            <a:prstGeom prst="ellipse">
              <a:avLst/>
            </a:prstGeom>
            <a:ln w="19050">
              <a:solidFill>
                <a:srgbClr val="40404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26" name="任意多边形 25"/>
            <p:cNvSpPr/>
            <p:nvPr/>
          </p:nvSpPr>
          <p:spPr>
            <a:xfrm>
              <a:off x="4140152" y="2433882"/>
              <a:ext cx="5982883" cy="560798"/>
            </a:xfrm>
            <a:custGeom>
              <a:avLst/>
              <a:gdLst>
                <a:gd name="connsiteX0" fmla="*/ 0 w 5982883"/>
                <a:gd name="connsiteY0" fmla="*/ 0 h 560798"/>
                <a:gd name="connsiteX1" fmla="*/ 5982883 w 5982883"/>
                <a:gd name="connsiteY1" fmla="*/ 0 h 560798"/>
                <a:gd name="connsiteX2" fmla="*/ 5982883 w 5982883"/>
                <a:gd name="connsiteY2" fmla="*/ 560798 h 560798"/>
                <a:gd name="connsiteX3" fmla="*/ 0 w 5982883"/>
                <a:gd name="connsiteY3" fmla="*/ 560798 h 560798"/>
                <a:gd name="connsiteX4" fmla="*/ 0 w 5982883"/>
                <a:gd name="connsiteY4" fmla="*/ 0 h 56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2883" h="560798">
                  <a:moveTo>
                    <a:pt x="0" y="0"/>
                  </a:moveTo>
                  <a:lnTo>
                    <a:pt x="5982883" y="0"/>
                  </a:lnTo>
                  <a:lnTo>
                    <a:pt x="5982883" y="560798"/>
                  </a:lnTo>
                  <a:lnTo>
                    <a:pt x="0" y="560798"/>
                  </a:lnTo>
                  <a:lnTo>
                    <a:pt x="0" y="0"/>
                  </a:lnTo>
                  <a:close/>
                </a:path>
              </a:pathLst>
            </a:custGeom>
            <a:solidFill>
              <a:srgbClr val="005DA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5134" tIns="33020" rIns="33020" bIns="33020" numCol="1" spcCol="1270" anchor="ctr" anchorCtr="0">
              <a:noAutofit/>
            </a:bodyPr>
            <a:lstStyle/>
            <a:p>
              <a:pPr lvl="0" defTabSz="577850">
                <a:lnSpc>
                  <a:spcPct val="90000"/>
                </a:lnSpc>
                <a:spcBef>
                  <a:spcPct val="0"/>
                </a:spcBef>
                <a:spcAft>
                  <a:spcPct val="35000"/>
                </a:spcAft>
              </a:pPr>
              <a:r>
                <a:rPr lang="zh-CN" altLang="en-US" sz="1400" dirty="0" smtClean="0"/>
                <a:t>总承包人不能将工程全部转包给第三人</a:t>
              </a:r>
              <a:endParaRPr lang="zh-CN" altLang="en-US" sz="1400" kern="1200" dirty="0">
                <a:cs typeface="+mn-ea"/>
                <a:sym typeface="+mn-lt"/>
              </a:endParaRPr>
            </a:p>
          </p:txBody>
        </p:sp>
        <p:sp>
          <p:nvSpPr>
            <p:cNvPr id="27" name="椭圆 26"/>
            <p:cNvSpPr/>
            <p:nvPr/>
          </p:nvSpPr>
          <p:spPr>
            <a:xfrm>
              <a:off x="3789653" y="2363782"/>
              <a:ext cx="700997" cy="700997"/>
            </a:xfrm>
            <a:prstGeom prst="ellipse">
              <a:avLst/>
            </a:prstGeom>
            <a:ln w="19050">
              <a:solidFill>
                <a:srgbClr val="005DA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28" name="任意多边形 27"/>
            <p:cNvSpPr/>
            <p:nvPr/>
          </p:nvSpPr>
          <p:spPr>
            <a:xfrm>
              <a:off x="4263488" y="3274810"/>
              <a:ext cx="5859547" cy="560798"/>
            </a:xfrm>
            <a:custGeom>
              <a:avLst/>
              <a:gdLst>
                <a:gd name="connsiteX0" fmla="*/ 0 w 5859547"/>
                <a:gd name="connsiteY0" fmla="*/ 0 h 560798"/>
                <a:gd name="connsiteX1" fmla="*/ 5859547 w 5859547"/>
                <a:gd name="connsiteY1" fmla="*/ 0 h 560798"/>
                <a:gd name="connsiteX2" fmla="*/ 5859547 w 5859547"/>
                <a:gd name="connsiteY2" fmla="*/ 560798 h 560798"/>
                <a:gd name="connsiteX3" fmla="*/ 0 w 5859547"/>
                <a:gd name="connsiteY3" fmla="*/ 560798 h 560798"/>
                <a:gd name="connsiteX4" fmla="*/ 0 w 5859547"/>
                <a:gd name="connsiteY4" fmla="*/ 0 h 56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9547" h="560798">
                  <a:moveTo>
                    <a:pt x="0" y="0"/>
                  </a:moveTo>
                  <a:lnTo>
                    <a:pt x="5859547" y="0"/>
                  </a:lnTo>
                  <a:lnTo>
                    <a:pt x="5859547" y="560798"/>
                  </a:lnTo>
                  <a:lnTo>
                    <a:pt x="0" y="560798"/>
                  </a:lnTo>
                  <a:lnTo>
                    <a:pt x="0" y="0"/>
                  </a:lnTo>
                  <a:close/>
                </a:path>
              </a:pathLst>
            </a:custGeom>
            <a:solidFill>
              <a:srgbClr val="40404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5134" tIns="33020" rIns="33020" bIns="33020" numCol="1" spcCol="1270" anchor="ctr" anchorCtr="0">
              <a:noAutofit/>
            </a:bodyPr>
            <a:lstStyle/>
            <a:p>
              <a:pPr lvl="0" defTabSz="577850">
                <a:lnSpc>
                  <a:spcPct val="90000"/>
                </a:lnSpc>
                <a:spcBef>
                  <a:spcPct val="0"/>
                </a:spcBef>
                <a:spcAft>
                  <a:spcPct val="35000"/>
                </a:spcAft>
              </a:pPr>
              <a:r>
                <a:rPr lang="zh-CN" altLang="en-US" sz="1400" dirty="0" smtClean="0"/>
                <a:t>不能将应当由一个承包人完成的工程肢解成若干部分发包给几个承包人</a:t>
              </a:r>
              <a:endParaRPr lang="en-US" altLang="zh-CN" sz="1400" kern="1200" dirty="0">
                <a:cs typeface="+mn-ea"/>
                <a:sym typeface="+mn-lt"/>
              </a:endParaRPr>
            </a:p>
          </p:txBody>
        </p:sp>
        <p:sp>
          <p:nvSpPr>
            <p:cNvPr id="29" name="椭圆 28"/>
            <p:cNvSpPr/>
            <p:nvPr/>
          </p:nvSpPr>
          <p:spPr>
            <a:xfrm>
              <a:off x="3912989" y="3204710"/>
              <a:ext cx="700997" cy="700997"/>
            </a:xfrm>
            <a:prstGeom prst="ellipse">
              <a:avLst/>
            </a:prstGeom>
            <a:ln w="19050">
              <a:solidFill>
                <a:srgbClr val="40404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30" name="任意多边形 29"/>
            <p:cNvSpPr/>
            <p:nvPr/>
          </p:nvSpPr>
          <p:spPr>
            <a:xfrm>
              <a:off x="4140152" y="4115738"/>
              <a:ext cx="5982883" cy="560798"/>
            </a:xfrm>
            <a:custGeom>
              <a:avLst/>
              <a:gdLst>
                <a:gd name="connsiteX0" fmla="*/ 0 w 5982883"/>
                <a:gd name="connsiteY0" fmla="*/ 0 h 560798"/>
                <a:gd name="connsiteX1" fmla="*/ 5982883 w 5982883"/>
                <a:gd name="connsiteY1" fmla="*/ 0 h 560798"/>
                <a:gd name="connsiteX2" fmla="*/ 5982883 w 5982883"/>
                <a:gd name="connsiteY2" fmla="*/ 560798 h 560798"/>
                <a:gd name="connsiteX3" fmla="*/ 0 w 5982883"/>
                <a:gd name="connsiteY3" fmla="*/ 560798 h 560798"/>
                <a:gd name="connsiteX4" fmla="*/ 0 w 5982883"/>
                <a:gd name="connsiteY4" fmla="*/ 0 h 56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2883" h="560798">
                  <a:moveTo>
                    <a:pt x="0" y="0"/>
                  </a:moveTo>
                  <a:lnTo>
                    <a:pt x="5982883" y="0"/>
                  </a:lnTo>
                  <a:lnTo>
                    <a:pt x="5982883" y="560798"/>
                  </a:lnTo>
                  <a:lnTo>
                    <a:pt x="0" y="560798"/>
                  </a:lnTo>
                  <a:lnTo>
                    <a:pt x="0" y="0"/>
                  </a:lnTo>
                  <a:close/>
                </a:path>
              </a:pathLst>
            </a:custGeom>
            <a:solidFill>
              <a:srgbClr val="005DA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5134" tIns="33020" rIns="33020" bIns="33020" numCol="1" spcCol="1270" anchor="ctr" anchorCtr="0">
              <a:noAutofit/>
            </a:bodyPr>
            <a:lstStyle/>
            <a:p>
              <a:pPr lvl="0" defTabSz="577850">
                <a:lnSpc>
                  <a:spcPct val="90000"/>
                </a:lnSpc>
                <a:spcBef>
                  <a:spcPct val="0"/>
                </a:spcBef>
                <a:spcAft>
                  <a:spcPct val="35000"/>
                </a:spcAft>
              </a:pPr>
              <a:r>
                <a:rPr lang="zh-CN" altLang="en-US" sz="1400" dirty="0" smtClean="0"/>
                <a:t>承包分包工程的建筑企业不能再次分包</a:t>
              </a:r>
              <a:endParaRPr lang="zh-CN" altLang="en-US" sz="1400" kern="1200" dirty="0">
                <a:cs typeface="+mn-ea"/>
                <a:sym typeface="+mn-lt"/>
              </a:endParaRPr>
            </a:p>
          </p:txBody>
        </p:sp>
        <p:sp>
          <p:nvSpPr>
            <p:cNvPr id="32" name="椭圆 31"/>
            <p:cNvSpPr/>
            <p:nvPr/>
          </p:nvSpPr>
          <p:spPr>
            <a:xfrm>
              <a:off x="3789653" y="4045638"/>
              <a:ext cx="700997" cy="700997"/>
            </a:xfrm>
            <a:prstGeom prst="ellipse">
              <a:avLst/>
            </a:prstGeom>
            <a:ln w="19050">
              <a:solidFill>
                <a:srgbClr val="005DA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33" name="任意多边形 32"/>
            <p:cNvSpPr/>
            <p:nvPr/>
          </p:nvSpPr>
          <p:spPr>
            <a:xfrm>
              <a:off x="3738300" y="4956666"/>
              <a:ext cx="6384735" cy="560798"/>
            </a:xfrm>
            <a:custGeom>
              <a:avLst/>
              <a:gdLst>
                <a:gd name="connsiteX0" fmla="*/ 0 w 6384735"/>
                <a:gd name="connsiteY0" fmla="*/ 0 h 560798"/>
                <a:gd name="connsiteX1" fmla="*/ 6384735 w 6384735"/>
                <a:gd name="connsiteY1" fmla="*/ 0 h 560798"/>
                <a:gd name="connsiteX2" fmla="*/ 6384735 w 6384735"/>
                <a:gd name="connsiteY2" fmla="*/ 560798 h 560798"/>
                <a:gd name="connsiteX3" fmla="*/ 0 w 6384735"/>
                <a:gd name="connsiteY3" fmla="*/ 560798 h 560798"/>
                <a:gd name="connsiteX4" fmla="*/ 0 w 6384735"/>
                <a:gd name="connsiteY4" fmla="*/ 0 h 56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4735" h="560798">
                  <a:moveTo>
                    <a:pt x="0" y="0"/>
                  </a:moveTo>
                  <a:lnTo>
                    <a:pt x="6384735" y="0"/>
                  </a:lnTo>
                  <a:lnTo>
                    <a:pt x="6384735" y="560798"/>
                  </a:lnTo>
                  <a:lnTo>
                    <a:pt x="0" y="560798"/>
                  </a:lnTo>
                  <a:lnTo>
                    <a:pt x="0" y="0"/>
                  </a:lnTo>
                  <a:close/>
                </a:path>
              </a:pathLst>
            </a:custGeom>
            <a:solidFill>
              <a:srgbClr val="40404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5134" tIns="33020" rIns="33020" bIns="33020" numCol="1" spcCol="1270" anchor="ctr" anchorCtr="0">
              <a:noAutofit/>
            </a:bodyPr>
            <a:lstStyle/>
            <a:p>
              <a:pPr lvl="0" defTabSz="577850">
                <a:lnSpc>
                  <a:spcPct val="90000"/>
                </a:lnSpc>
                <a:spcBef>
                  <a:spcPct val="0"/>
                </a:spcBef>
                <a:spcAft>
                  <a:spcPct val="35000"/>
                </a:spcAft>
              </a:pPr>
              <a:r>
                <a:rPr lang="zh-CN" altLang="en-US" sz="1400" dirty="0" smtClean="0"/>
                <a:t>不能将主体结构工程分包其他建筑企业施工</a:t>
              </a:r>
              <a:endParaRPr lang="zh-CN" altLang="en-US" sz="1400" kern="1200" dirty="0">
                <a:cs typeface="+mn-ea"/>
                <a:sym typeface="+mn-lt"/>
              </a:endParaRPr>
            </a:p>
          </p:txBody>
        </p:sp>
        <p:sp>
          <p:nvSpPr>
            <p:cNvPr id="34" name="椭圆 33"/>
            <p:cNvSpPr/>
            <p:nvPr/>
          </p:nvSpPr>
          <p:spPr>
            <a:xfrm>
              <a:off x="3387801" y="4886567"/>
              <a:ext cx="700997" cy="700997"/>
            </a:xfrm>
            <a:prstGeom prst="ellipse">
              <a:avLst/>
            </a:prstGeom>
            <a:ln w="19050">
              <a:solidFill>
                <a:srgbClr val="40404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35" name="TextBox 34"/>
            <p:cNvSpPr txBox="1"/>
            <p:nvPr/>
          </p:nvSpPr>
          <p:spPr>
            <a:xfrm>
              <a:off x="3581427" y="1642518"/>
              <a:ext cx="313744" cy="592018"/>
            </a:xfrm>
            <a:prstGeom prst="rect">
              <a:avLst/>
            </a:prstGeom>
            <a:noFill/>
          </p:spPr>
          <p:txBody>
            <a:bodyPr wrap="square" rtlCol="0">
              <a:spAutoFit/>
            </a:bodyPr>
            <a:lstStyle/>
            <a:p>
              <a:r>
                <a:rPr lang="en-US" altLang="zh-CN" sz="2400" b="1" dirty="0">
                  <a:cs typeface="+mn-ea"/>
                  <a:sym typeface="+mn-lt"/>
                </a:rPr>
                <a:t>1</a:t>
              </a:r>
              <a:endParaRPr lang="zh-CN" altLang="en-US" b="1" dirty="0">
                <a:cs typeface="+mn-ea"/>
                <a:sym typeface="+mn-lt"/>
              </a:endParaRPr>
            </a:p>
          </p:txBody>
        </p:sp>
        <p:sp>
          <p:nvSpPr>
            <p:cNvPr id="36" name="TextBox 35"/>
            <p:cNvSpPr txBox="1"/>
            <p:nvPr/>
          </p:nvSpPr>
          <p:spPr>
            <a:xfrm>
              <a:off x="3932480" y="2394548"/>
              <a:ext cx="313744" cy="592018"/>
            </a:xfrm>
            <a:prstGeom prst="rect">
              <a:avLst/>
            </a:prstGeom>
            <a:noFill/>
          </p:spPr>
          <p:txBody>
            <a:bodyPr wrap="square" rtlCol="0">
              <a:spAutoFit/>
            </a:bodyPr>
            <a:lstStyle/>
            <a:p>
              <a:r>
                <a:rPr lang="en-US" altLang="zh-CN" sz="2400" b="1" dirty="0">
                  <a:cs typeface="+mn-ea"/>
                  <a:sym typeface="+mn-lt"/>
                </a:rPr>
                <a:t>2</a:t>
              </a:r>
              <a:endParaRPr lang="zh-CN" altLang="en-US" sz="2400" b="1" dirty="0">
                <a:cs typeface="+mn-ea"/>
                <a:sym typeface="+mn-lt"/>
              </a:endParaRPr>
            </a:p>
          </p:txBody>
        </p:sp>
        <p:sp>
          <p:nvSpPr>
            <p:cNvPr id="37" name="TextBox 36"/>
            <p:cNvSpPr txBox="1"/>
            <p:nvPr/>
          </p:nvSpPr>
          <p:spPr>
            <a:xfrm>
              <a:off x="4055817" y="3273577"/>
              <a:ext cx="313744" cy="592018"/>
            </a:xfrm>
            <a:prstGeom prst="rect">
              <a:avLst/>
            </a:prstGeom>
            <a:noFill/>
          </p:spPr>
          <p:txBody>
            <a:bodyPr wrap="square" rtlCol="0">
              <a:spAutoFit/>
            </a:bodyPr>
            <a:lstStyle/>
            <a:p>
              <a:r>
                <a:rPr lang="en-US" altLang="zh-CN" sz="2400" b="1" dirty="0">
                  <a:cs typeface="+mn-ea"/>
                  <a:sym typeface="+mn-lt"/>
                </a:rPr>
                <a:t>3</a:t>
              </a:r>
              <a:endParaRPr lang="zh-CN" altLang="en-US" sz="2400" b="1" dirty="0">
                <a:cs typeface="+mn-ea"/>
                <a:sym typeface="+mn-lt"/>
              </a:endParaRPr>
            </a:p>
          </p:txBody>
        </p:sp>
        <p:sp>
          <p:nvSpPr>
            <p:cNvPr id="38" name="TextBox 37"/>
            <p:cNvSpPr txBox="1"/>
            <p:nvPr/>
          </p:nvSpPr>
          <p:spPr>
            <a:xfrm>
              <a:off x="3919780" y="4101805"/>
              <a:ext cx="313744" cy="592018"/>
            </a:xfrm>
            <a:prstGeom prst="rect">
              <a:avLst/>
            </a:prstGeom>
            <a:noFill/>
          </p:spPr>
          <p:txBody>
            <a:bodyPr wrap="square" rtlCol="0">
              <a:spAutoFit/>
            </a:bodyPr>
            <a:lstStyle/>
            <a:p>
              <a:r>
                <a:rPr lang="en-US" altLang="zh-CN" sz="2400" b="1" dirty="0">
                  <a:cs typeface="+mn-ea"/>
                  <a:sym typeface="+mn-lt"/>
                </a:rPr>
                <a:t>4</a:t>
              </a:r>
              <a:endParaRPr lang="zh-CN" altLang="en-US" sz="2400" b="1" dirty="0">
                <a:cs typeface="+mn-ea"/>
                <a:sym typeface="+mn-lt"/>
              </a:endParaRPr>
            </a:p>
          </p:txBody>
        </p:sp>
        <p:sp>
          <p:nvSpPr>
            <p:cNvPr id="39" name="TextBox 38"/>
            <p:cNvSpPr txBox="1"/>
            <p:nvPr/>
          </p:nvSpPr>
          <p:spPr>
            <a:xfrm>
              <a:off x="3543327" y="4968132"/>
              <a:ext cx="313744" cy="592018"/>
            </a:xfrm>
            <a:prstGeom prst="rect">
              <a:avLst/>
            </a:prstGeom>
            <a:noFill/>
          </p:spPr>
          <p:txBody>
            <a:bodyPr wrap="square" rtlCol="0">
              <a:spAutoFit/>
            </a:bodyPr>
            <a:lstStyle/>
            <a:p>
              <a:r>
                <a:rPr lang="en-US" altLang="zh-CN" sz="2400" b="1" dirty="0">
                  <a:cs typeface="+mn-ea"/>
                  <a:sym typeface="+mn-lt"/>
                </a:rPr>
                <a:t>5</a:t>
              </a:r>
              <a:endParaRPr lang="zh-CN" altLang="en-US" sz="2400" b="1" dirty="0">
                <a:cs typeface="+mn-ea"/>
                <a:sym typeface="+mn-lt"/>
              </a:endParaRPr>
            </a:p>
          </p:txBody>
        </p:sp>
      </p:grpSp>
      <p:grpSp>
        <p:nvGrpSpPr>
          <p:cNvPr id="3" name="组合 39"/>
          <p:cNvGrpSpPr/>
          <p:nvPr/>
        </p:nvGrpSpPr>
        <p:grpSpPr>
          <a:xfrm>
            <a:off x="1000100" y="1714494"/>
            <a:ext cx="1826191" cy="1756697"/>
            <a:chOff x="1084310" y="2332341"/>
            <a:chExt cx="2360913" cy="2252697"/>
          </a:xfrm>
        </p:grpSpPr>
        <p:sp>
          <p:nvSpPr>
            <p:cNvPr id="41" name="椭圆 40"/>
            <p:cNvSpPr/>
            <p:nvPr/>
          </p:nvSpPr>
          <p:spPr>
            <a:xfrm>
              <a:off x="1084310" y="2332341"/>
              <a:ext cx="2360913" cy="2252697"/>
            </a:xfrm>
            <a:prstGeom prst="ellipse">
              <a:avLst/>
            </a:prstGeom>
            <a:solidFill>
              <a:srgbClr val="005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42" name="矩形 41"/>
            <p:cNvSpPr/>
            <p:nvPr/>
          </p:nvSpPr>
          <p:spPr>
            <a:xfrm>
              <a:off x="1414427" y="2965799"/>
              <a:ext cx="1801739" cy="1065627"/>
            </a:xfrm>
            <a:prstGeom prst="rect">
              <a:avLst/>
            </a:prstGeom>
          </p:spPr>
          <p:txBody>
            <a:bodyPr vert="horz" wrap="square">
              <a:spAutoFit/>
            </a:bodyPr>
            <a:lstStyle/>
            <a:p>
              <a:pPr algn="ctr"/>
              <a:r>
                <a:rPr lang="zh-CN" altLang="en-US" sz="2400" b="1" dirty="0" smtClean="0">
                  <a:solidFill>
                    <a:schemeClr val="bg1"/>
                  </a:solidFill>
                  <a:cs typeface="+mn-ea"/>
                  <a:sym typeface="+mn-lt"/>
                </a:rPr>
                <a:t>转包</a:t>
              </a:r>
              <a:endParaRPr lang="en-US" altLang="zh-CN" sz="2400" b="1" dirty="0" smtClean="0">
                <a:solidFill>
                  <a:schemeClr val="bg1"/>
                </a:solidFill>
                <a:cs typeface="+mn-ea"/>
                <a:sym typeface="+mn-lt"/>
              </a:endParaRPr>
            </a:p>
            <a:p>
              <a:pPr algn="ctr"/>
              <a:r>
                <a:rPr lang="zh-CN" altLang="en-US" sz="2400" b="1" dirty="0" smtClean="0">
                  <a:solidFill>
                    <a:schemeClr val="bg1"/>
                  </a:solidFill>
                  <a:cs typeface="+mn-ea"/>
                  <a:sym typeface="+mn-lt"/>
                </a:rPr>
                <a:t>分包</a:t>
              </a:r>
              <a:endParaRPr lang="zh-CN" altLang="en-US" sz="2400" b="1" dirty="0">
                <a:solidFill>
                  <a:schemeClr val="bg1"/>
                </a:solidFill>
                <a:cs typeface="+mn-ea"/>
                <a:sym typeface="+mn-lt"/>
              </a:endParaRPr>
            </a:p>
          </p:txBody>
        </p:sp>
      </p:grpSp>
    </p:spTree>
    <p:extLst>
      <p:ext uri="{BB962C8B-B14F-4D97-AF65-F5344CB8AC3E}">
        <p14:creationId xmlns:p14="http://schemas.microsoft.com/office/powerpoint/2010/main" xmlns="" val="2578380442"/>
      </p:ext>
    </p:extLst>
  </p:cSld>
  <p:clrMapOvr>
    <a:masterClrMapping/>
  </p:clrMapOvr>
  <mc:AlternateContent xmlns:mc="http://schemas.openxmlformats.org/markup-compatibility/2006">
    <mc:Choice xmlns:p14="http://schemas.microsoft.com/office/powerpoint/2010/main" xmlns=""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par>
                          <p:cTn id="12" fill="hold">
                            <p:stCondLst>
                              <p:cond delay="1100"/>
                            </p:stCondLst>
                            <p:childTnLst>
                              <p:par>
                                <p:cTn id="13" presetID="16" presetClass="entr" presetSubtype="2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par>
                          <p:cTn id="16" fill="hold">
                            <p:stCondLst>
                              <p:cond delay="16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07654"/>
            <a:ext cx="2285984" cy="20182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410451" y="1930936"/>
            <a:ext cx="1553630" cy="1569660"/>
          </a:xfrm>
          <a:prstGeom prst="rect">
            <a:avLst/>
          </a:prstGeom>
          <a:noFill/>
        </p:spPr>
        <p:txBody>
          <a:bodyPr wrap="none" rtlCol="0">
            <a:spAutoFit/>
          </a:bodyPr>
          <a:lstStyle/>
          <a:p>
            <a:r>
              <a:rPr lang="en-US" altLang="zh-CN" sz="9600" dirty="0">
                <a:solidFill>
                  <a:schemeClr val="bg1"/>
                </a:solidFill>
                <a:cs typeface="+mn-ea"/>
                <a:sym typeface="+mn-lt"/>
              </a:rPr>
              <a:t>02</a:t>
            </a:r>
            <a:endParaRPr lang="zh-CN" altLang="en-US" sz="9600" dirty="0">
              <a:solidFill>
                <a:schemeClr val="bg1"/>
              </a:solidFill>
              <a:cs typeface="+mn-ea"/>
              <a:sym typeface="+mn-lt"/>
            </a:endParaRPr>
          </a:p>
        </p:txBody>
      </p:sp>
      <p:sp>
        <p:nvSpPr>
          <p:cNvPr id="5" name="文本框 4"/>
          <p:cNvSpPr txBox="1"/>
          <p:nvPr/>
        </p:nvSpPr>
        <p:spPr>
          <a:xfrm>
            <a:off x="2285985" y="2392597"/>
            <a:ext cx="4786345" cy="830997"/>
          </a:xfrm>
          <a:prstGeom prst="rect">
            <a:avLst/>
          </a:prstGeom>
          <a:noFill/>
        </p:spPr>
        <p:txBody>
          <a:bodyPr wrap="square" rtlCol="0">
            <a:spAutoFit/>
          </a:bodyPr>
          <a:lstStyle/>
          <a:p>
            <a:r>
              <a:rPr lang="zh-CN" altLang="en-US" sz="4800" b="1" dirty="0" smtClean="0">
                <a:solidFill>
                  <a:schemeClr val="tx1">
                    <a:lumMod val="75000"/>
                    <a:lumOff val="25000"/>
                  </a:schemeClr>
                </a:solidFill>
                <a:cs typeface="+mn-ea"/>
                <a:sym typeface="+mn-lt"/>
              </a:rPr>
              <a:t>项目管理如何抓？</a:t>
            </a:r>
            <a:endParaRPr lang="zh-CN" altLang="en-US" sz="4800" b="1" dirty="0">
              <a:solidFill>
                <a:schemeClr val="tx1">
                  <a:lumMod val="75000"/>
                  <a:lumOff val="25000"/>
                </a:schemeClr>
              </a:solidFill>
              <a:cs typeface="+mn-ea"/>
              <a:sym typeface="+mn-lt"/>
            </a:endParaRPr>
          </a:p>
        </p:txBody>
      </p:sp>
      <p:sp>
        <p:nvSpPr>
          <p:cNvPr id="29" name="矩形 28"/>
          <p:cNvSpPr/>
          <p:nvPr/>
        </p:nvSpPr>
        <p:spPr>
          <a:xfrm>
            <a:off x="7143768" y="1707653"/>
            <a:ext cx="2036160" cy="20182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xmlns="" val="2677948332"/>
      </p:ext>
    </p:extLst>
  </p:cSld>
  <p:clrMapOvr>
    <a:masterClrMapping/>
  </p:clrMapOvr>
  <mc:AlternateContent xmlns:mc="http://schemas.openxmlformats.org/markup-compatibility/2006">
    <mc:Choice xmlns:p14="http://schemas.microsoft.com/office/powerpoint/2010/main" xmlns=""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gtEl>
                                      </p:cBhvr>
                                    </p:animEffect>
                                  </p:childTnLst>
                                </p:cTn>
                              </p:par>
                            </p:childTnLst>
                          </p:cTn>
                        </p:par>
                        <p:par>
                          <p:cTn id="20" fill="hold">
                            <p:stCondLst>
                              <p:cond delay="1850"/>
                            </p:stCondLst>
                            <p:childTnLst>
                              <p:par>
                                <p:cTn id="21" presetID="22" presetClass="entr" presetSubtype="4"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down)">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2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22222"/>
</p:tagLst>
</file>

<file path=ppt/theme/theme1.xml><?xml version="1.0" encoding="utf-8"?>
<a:theme xmlns:a="http://schemas.openxmlformats.org/drawingml/2006/main" name="www.33ppt.com">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2300</TotalTime>
  <Words>1313</Words>
  <PresentationFormat>全屏显示(16:9)</PresentationFormat>
  <Paragraphs>192</Paragraphs>
  <Slides>28</Slides>
  <Notes>28</Notes>
  <HiddenSlides>0</HiddenSlides>
  <MMClips>0</MMClips>
  <ScaleCrop>false</ScaleCrop>
  <HeadingPairs>
    <vt:vector size="4" baseType="variant">
      <vt:variant>
        <vt:lpstr>主题</vt:lpstr>
      </vt:variant>
      <vt:variant>
        <vt:i4>1</vt:i4>
      </vt:variant>
      <vt:variant>
        <vt:lpstr>幻灯片标题</vt:lpstr>
      </vt:variant>
      <vt:variant>
        <vt:i4>28</vt:i4>
      </vt:variant>
    </vt:vector>
  </HeadingPairs>
  <TitlesOfParts>
    <vt:vector size="29" baseType="lpstr">
      <vt:lpstr>www.33ppt.com</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subject>tukuppt</dc:subject>
  <dc:creator>www.tukuppt.com</dc:creator>
  <cp:lastModifiedBy>ZYX</cp:lastModifiedBy>
  <cp:revision>39</cp:revision>
  <dcterms:created xsi:type="dcterms:W3CDTF">2015-12-11T17:46:17Z</dcterms:created>
  <dcterms:modified xsi:type="dcterms:W3CDTF">2019-04-15T22:38:38Z</dcterms:modified>
</cp:coreProperties>
</file>