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3"/>
  </p:notesMasterIdLst>
  <p:sldIdLst>
    <p:sldId id="310" r:id="rId2"/>
    <p:sldId id="257" r:id="rId3"/>
    <p:sldId id="258" r:id="rId4"/>
    <p:sldId id="259" r:id="rId5"/>
    <p:sldId id="260" r:id="rId6"/>
    <p:sldId id="261" r:id="rId7"/>
    <p:sldId id="262" r:id="rId8"/>
    <p:sldId id="263" r:id="rId9"/>
    <p:sldId id="264" r:id="rId10"/>
    <p:sldId id="266" r:id="rId11"/>
    <p:sldId id="267" r:id="rId12"/>
    <p:sldId id="269" r:id="rId13"/>
    <p:sldId id="270" r:id="rId14"/>
    <p:sldId id="273" r:id="rId15"/>
    <p:sldId id="274" r:id="rId16"/>
    <p:sldId id="318" r:id="rId17"/>
    <p:sldId id="317" r:id="rId18"/>
    <p:sldId id="284" r:id="rId19"/>
    <p:sldId id="285" r:id="rId20"/>
    <p:sldId id="286" r:id="rId21"/>
    <p:sldId id="287" r:id="rId22"/>
    <p:sldId id="288" r:id="rId23"/>
    <p:sldId id="289" r:id="rId24"/>
    <p:sldId id="290" r:id="rId25"/>
    <p:sldId id="291" r:id="rId26"/>
    <p:sldId id="293" r:id="rId27"/>
    <p:sldId id="297" r:id="rId28"/>
    <p:sldId id="319" r:id="rId29"/>
    <p:sldId id="306" r:id="rId30"/>
    <p:sldId id="307" r:id="rId31"/>
    <p:sldId id="308" r:id="rId32"/>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7F2E030-51EA-4F0B-9247-7E7AE76DFF76}" type="datetimeFigureOut">
              <a:rPr lang="zh-CN" altLang="en-US" smtClean="0"/>
              <a:t>2019/9/14</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1AF54F3-6814-4A41-85B9-3E10DB20480F}" type="slidenum">
              <a:rPr lang="zh-CN" altLang="en-US" smtClean="0"/>
              <a:t>‹#›</a:t>
            </a:fld>
            <a:endParaRPr lang="zh-CN" altLang="en-US"/>
          </a:p>
        </p:txBody>
      </p:sp>
    </p:spTree>
    <p:extLst>
      <p:ext uri="{BB962C8B-B14F-4D97-AF65-F5344CB8AC3E}">
        <p14:creationId xmlns:p14="http://schemas.microsoft.com/office/powerpoint/2010/main" val="31112621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bg>
      <p:bgRef idx="1003">
        <a:schemeClr val="bg2"/>
      </p:bgRef>
    </p:bg>
    <p:spTree>
      <p:nvGrpSpPr>
        <p:cNvPr id="1" name=""/>
        <p:cNvGrpSpPr/>
        <p:nvPr/>
      </p:nvGrpSpPr>
      <p:grpSpPr>
        <a:xfrm>
          <a:off x="0" y="0"/>
          <a:ext cx="0" cy="0"/>
          <a:chOff x="0" y="0"/>
          <a:chExt cx="0" cy="0"/>
        </a:xfrm>
      </p:grpSpPr>
      <p:pic>
        <p:nvPicPr>
          <p:cNvPr id="9" name="图片 8"/>
          <p:cNvPicPr>
            <a:picLocks noChangeAspect="1"/>
          </p:cNvPicPr>
          <p:nvPr/>
        </p:nvPicPr>
        <p:blipFill>
          <a:blip r:embed="rId2" cstate="print">
            <a:duotone>
              <a:schemeClr val="bg2"/>
              <a:srgbClr val="FFF1C1"/>
            </a:duotone>
            <a:lum bright="-10000" contrast="-40000"/>
          </a:blip>
          <a:stretch>
            <a:fillRect/>
          </a:stretch>
        </p:blipFill>
        <p:spPr>
          <a:xfrm>
            <a:off x="1" y="5214950"/>
            <a:ext cx="1472173" cy="1643050"/>
          </a:xfrm>
          <a:prstGeom prst="rect">
            <a:avLst/>
          </a:prstGeom>
          <a:noFill/>
          <a:ln>
            <a:noFill/>
          </a:ln>
        </p:spPr>
      </p:pic>
      <p:sp>
        <p:nvSpPr>
          <p:cNvPr id="2" name="标题 1"/>
          <p:cNvSpPr>
            <a:spLocks noGrp="1"/>
          </p:cNvSpPr>
          <p:nvPr>
            <p:ph type="ctrTitle"/>
          </p:nvPr>
        </p:nvSpPr>
        <p:spPr>
          <a:xfrm>
            <a:off x="685800" y="1214422"/>
            <a:ext cx="7772400" cy="1470025"/>
          </a:xfrm>
        </p:spPr>
        <p:txBody>
          <a:bodyPr/>
          <a:lstStyle>
            <a:lvl1pPr algn="ctr">
              <a:defRPr sz="4800"/>
            </a:lvl1pPr>
          </a:lstStyle>
          <a:p>
            <a:r>
              <a:rPr kumimoji="0" lang="zh-CN" altLang="en-US" smtClean="0"/>
              <a:t>单击此处编辑母版标题样式</a:t>
            </a:r>
            <a:endParaRPr kumimoji="0" lang="en-US"/>
          </a:p>
        </p:txBody>
      </p:sp>
      <p:sp>
        <p:nvSpPr>
          <p:cNvPr id="3" name="副标题 2"/>
          <p:cNvSpPr>
            <a:spLocks noGrp="1"/>
          </p:cNvSpPr>
          <p:nvPr>
            <p:ph type="subTitle" idx="1"/>
          </p:nvPr>
        </p:nvSpPr>
        <p:spPr>
          <a:xfrm>
            <a:off x="1521733" y="2759581"/>
            <a:ext cx="6100534" cy="1740989"/>
          </a:xfrm>
        </p:spPr>
        <p:txBody>
          <a:bodyPr anchor="t"/>
          <a:lstStyle>
            <a:lvl1pPr marL="0" indent="0" algn="ctr">
              <a:buNone/>
              <a:defRPr lang="zh-CN" altLang="en-US" dirty="0">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0" lang="zh-CN" altLang="en-US" smtClean="0"/>
              <a:t>单击此处编辑母版副标题样式</a:t>
            </a:r>
            <a:endParaRPr kumimoji="0" lang="en-US"/>
          </a:p>
        </p:txBody>
      </p:sp>
      <p:sp>
        <p:nvSpPr>
          <p:cNvPr id="4" name="日期占位符 3"/>
          <p:cNvSpPr>
            <a:spLocks noGrp="1"/>
          </p:cNvSpPr>
          <p:nvPr>
            <p:ph type="dt" sz="half" idx="10"/>
          </p:nvPr>
        </p:nvSpPr>
        <p:spPr/>
        <p:txBody>
          <a:bodyPr/>
          <a:lstStyle/>
          <a:p>
            <a:fld id="{3D545801-0C87-4B00-AD0C-24376D25D9AB}" type="datetimeFigureOut">
              <a:rPr lang="zh-CN" altLang="en-US" smtClean="0"/>
              <a:pPr/>
              <a:t>2019/9/14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50BA993-CD2F-4419-B85D-F7BC2D14C052}" type="slidenum">
              <a:rPr lang="zh-CN" altLang="en-US" smtClean="0"/>
              <a:pPr/>
              <a:t>‹#›</a:t>
            </a:fld>
            <a:endParaRPr lang="zh-CN"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7" name="矩形 6"/>
          <p:cNvSpPr/>
          <p:nvPr/>
        </p:nvSpPr>
        <p:spPr>
          <a:xfrm>
            <a:off x="0" y="0"/>
            <a:ext cx="669600" cy="6858000"/>
          </a:xfrm>
          <a:prstGeom prst="rect">
            <a:avLst/>
          </a:prstGeom>
          <a:blipFill>
            <a:blip r:embed="rId2" cstate="print">
              <a:alphaModFix amt="40000"/>
            </a:blip>
            <a:tile tx="0" ty="0" sx="50000" sy="50000" flip="x" algn="tl"/>
          </a:blip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title"/>
          </p:nvPr>
        </p:nvSpPr>
        <p:spPr/>
        <p:txBody>
          <a:bodyPr/>
          <a:lstStyle>
            <a:lvl1pPr algn="r">
              <a:defRPr/>
            </a:lvl1pPr>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a:xfrm>
            <a:off x="457200" y="1500176"/>
            <a:ext cx="8229600" cy="4714907"/>
          </a:xfrm>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3D545801-0C87-4B00-AD0C-24376D25D9AB}" type="datetimeFigureOut">
              <a:rPr lang="zh-CN" altLang="en-US" smtClean="0"/>
              <a:pPr/>
              <a:t>2019/9/14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50BA993-CD2F-4419-B85D-F7BC2D14C052}" type="slidenum">
              <a:rPr lang="zh-CN" altLang="en-US" smtClean="0"/>
              <a:pPr/>
              <a:t>‹#›</a:t>
            </a:fld>
            <a:endParaRPr lang="zh-CN" altLang="en-US"/>
          </a:p>
        </p:txBody>
      </p:sp>
      <p:pic>
        <p:nvPicPr>
          <p:cNvPr id="8" name="图片 7"/>
          <p:cNvPicPr>
            <a:picLocks noChangeAspect="1"/>
          </p:cNvPicPr>
          <p:nvPr/>
        </p:nvPicPr>
        <p:blipFill>
          <a:blip r:embed="rId3" cstate="print">
            <a:duotone>
              <a:schemeClr val="bg2"/>
              <a:srgbClr val="FFF1C1"/>
            </a:duotone>
          </a:blip>
          <a:stretch>
            <a:fillRect/>
          </a:stretch>
        </p:blipFill>
        <p:spPr>
          <a:xfrm>
            <a:off x="8135907" y="0"/>
            <a:ext cx="1008093" cy="1428736"/>
          </a:xfrm>
          <a:prstGeom prst="rect">
            <a:avLst/>
          </a:prstGeom>
          <a:noFill/>
          <a:ln>
            <a:noFill/>
          </a:ln>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7" name="矩形 6"/>
          <p:cNvSpPr/>
          <p:nvPr/>
        </p:nvSpPr>
        <p:spPr>
          <a:xfrm>
            <a:off x="0" y="0"/>
            <a:ext cx="669600" cy="6858000"/>
          </a:xfrm>
          <a:prstGeom prst="rect">
            <a:avLst/>
          </a:prstGeom>
          <a:blipFill>
            <a:blip r:embed="rId2" cstate="print">
              <a:alphaModFix amt="40000"/>
            </a:blip>
            <a:tile tx="0" ty="0" sx="50000" sy="50000" flip="x" algn="tl"/>
          </a:blip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竖排标题 1"/>
          <p:cNvSpPr>
            <a:spLocks noGrp="1"/>
          </p:cNvSpPr>
          <p:nvPr>
            <p:ph type="title" orient="vert"/>
          </p:nvPr>
        </p:nvSpPr>
        <p:spPr>
          <a:xfrm>
            <a:off x="7286644" y="274638"/>
            <a:ext cx="1400156" cy="5940444"/>
          </a:xfrm>
        </p:spPr>
        <p:txBody>
          <a:bodyPr vert="eaVert"/>
          <a:lstStyle>
            <a:lvl1pPr algn="ctr">
              <a:defRPr>
                <a:effectLst>
                  <a:outerShdw dist="50800" dir="18900000" algn="tl" rotWithShape="0">
                    <a:srgbClr val="000000">
                      <a:alpha val="75000"/>
                    </a:srgbClr>
                  </a:outerShdw>
                </a:effectLst>
              </a:defRPr>
            </a:lvl1pPr>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a:xfrm>
            <a:off x="457200" y="274638"/>
            <a:ext cx="6758006" cy="5940444"/>
          </a:xfrm>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3D545801-0C87-4B00-AD0C-24376D25D9AB}" type="datetimeFigureOut">
              <a:rPr lang="zh-CN" altLang="en-US" smtClean="0"/>
              <a:pPr/>
              <a:t>2019/9/14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50BA993-CD2F-4419-B85D-F7BC2D14C052}" type="slidenum">
              <a:rPr lang="zh-CN" altLang="en-US" smtClean="0"/>
              <a:pPr/>
              <a:t>‹#›</a:t>
            </a:fld>
            <a:endParaRPr lang="zh-CN" altLang="en-US"/>
          </a:p>
        </p:txBody>
      </p:sp>
      <p:pic>
        <p:nvPicPr>
          <p:cNvPr id="8" name="图片 7"/>
          <p:cNvPicPr>
            <a:picLocks noChangeAspect="1"/>
          </p:cNvPicPr>
          <p:nvPr/>
        </p:nvPicPr>
        <p:blipFill>
          <a:blip r:embed="rId3" cstate="print">
            <a:duotone>
              <a:schemeClr val="bg2"/>
              <a:srgbClr val="FFF1C1"/>
            </a:duotone>
          </a:blip>
          <a:stretch>
            <a:fillRect/>
          </a:stretch>
        </p:blipFill>
        <p:spPr>
          <a:xfrm>
            <a:off x="8135907" y="0"/>
            <a:ext cx="1008093" cy="1428736"/>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7" name="矩形 6"/>
          <p:cNvSpPr/>
          <p:nvPr/>
        </p:nvSpPr>
        <p:spPr>
          <a:xfrm>
            <a:off x="0" y="0"/>
            <a:ext cx="669600" cy="6858000"/>
          </a:xfrm>
          <a:prstGeom prst="rect">
            <a:avLst/>
          </a:prstGeom>
          <a:blipFill>
            <a:blip r:embed="rId2" cstate="print">
              <a:alphaModFix amt="40000"/>
            </a:blip>
            <a:tile tx="0" ty="0" sx="50000" sy="50000" flip="x" algn="tl"/>
          </a:blip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title"/>
          </p:nvPr>
        </p:nvSpPr>
        <p:spPr/>
        <p:txBody>
          <a:bodyPr/>
          <a:lstStyle>
            <a:lvl1pPr algn="l">
              <a:defRPr/>
            </a:lvl1pPr>
          </a:lstStyle>
          <a:p>
            <a:r>
              <a:rPr kumimoji="0" lang="zh-CN" altLang="en-US" smtClean="0"/>
              <a:t>单击此处编辑母版标题样式</a:t>
            </a:r>
            <a:endParaRPr kumimoji="0" lang="en-US"/>
          </a:p>
        </p:txBody>
      </p:sp>
      <p:sp>
        <p:nvSpPr>
          <p:cNvPr id="3" name="内容占位符 2"/>
          <p:cNvSpPr>
            <a:spLocks noGrp="1"/>
          </p:cNvSpPr>
          <p:nvPr>
            <p:ph idx="1"/>
          </p:nvPr>
        </p:nvSpPr>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3D545801-0C87-4B00-AD0C-24376D25D9AB}" type="datetimeFigureOut">
              <a:rPr lang="zh-CN" altLang="en-US" smtClean="0"/>
              <a:pPr/>
              <a:t>2019/9/14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50BA993-CD2F-4419-B85D-F7BC2D14C052}" type="slidenum">
              <a:rPr lang="zh-CN" altLang="en-US" smtClean="0"/>
              <a:pPr/>
              <a:t>‹#›</a:t>
            </a:fld>
            <a:endParaRPr lang="zh-CN" altLang="en-US"/>
          </a:p>
        </p:txBody>
      </p:sp>
      <p:pic>
        <p:nvPicPr>
          <p:cNvPr id="8" name="图片 7"/>
          <p:cNvPicPr>
            <a:picLocks noChangeAspect="1"/>
          </p:cNvPicPr>
          <p:nvPr/>
        </p:nvPicPr>
        <p:blipFill>
          <a:blip r:embed="rId3" cstate="print">
            <a:duotone>
              <a:schemeClr val="bg2"/>
              <a:srgbClr val="FFF1C1"/>
            </a:duotone>
          </a:blip>
          <a:stretch>
            <a:fillRect/>
          </a:stretch>
        </p:blipFill>
        <p:spPr>
          <a:xfrm>
            <a:off x="8135907" y="0"/>
            <a:ext cx="1008093" cy="1428736"/>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Ref idx="1003">
        <a:schemeClr val="bg2"/>
      </p:bgRef>
    </p:bg>
    <p:spTree>
      <p:nvGrpSpPr>
        <p:cNvPr id="1" name=""/>
        <p:cNvGrpSpPr/>
        <p:nvPr/>
      </p:nvGrpSpPr>
      <p:grpSpPr>
        <a:xfrm>
          <a:off x="0" y="0"/>
          <a:ext cx="0" cy="0"/>
          <a:chOff x="0" y="0"/>
          <a:chExt cx="0" cy="0"/>
        </a:xfrm>
      </p:grpSpPr>
      <p:sp>
        <p:nvSpPr>
          <p:cNvPr id="2" name="标题 1"/>
          <p:cNvSpPr>
            <a:spLocks noGrp="1"/>
          </p:cNvSpPr>
          <p:nvPr>
            <p:ph type="title"/>
          </p:nvPr>
        </p:nvSpPr>
        <p:spPr>
          <a:xfrm>
            <a:off x="722313" y="4143369"/>
            <a:ext cx="7772400" cy="1362075"/>
          </a:xfrm>
        </p:spPr>
        <p:txBody>
          <a:bodyPr anchor="t"/>
          <a:lstStyle>
            <a:lvl1pPr algn="l">
              <a:defRPr sz="4000" b="1" cap="all"/>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722313" y="2643182"/>
            <a:ext cx="7772400" cy="1500187"/>
          </a:xfrm>
        </p:spPr>
        <p:txBody>
          <a:bodyPr anchor="b"/>
          <a:lstStyle>
            <a:lvl1pPr marL="0" indent="0">
              <a:buNone/>
              <a:defRPr lang="zh-CN" altLang="en-US" sz="2800" smtClean="0">
                <a:effectLst/>
              </a:defRPr>
            </a:lvl1pPr>
            <a:lvl2pPr marL="457200" indent="0">
              <a:buNone/>
              <a:defRPr lang="zh-CN" altLang="en-US" sz="2400" smtClean="0">
                <a:effectLst/>
              </a:defRPr>
            </a:lvl2pPr>
            <a:lvl3pPr marL="914400" indent="0">
              <a:buNone/>
              <a:defRPr lang="zh-CN" altLang="en-US" sz="2000" smtClean="0">
                <a:effectLst/>
              </a:defRPr>
            </a:lvl3pPr>
            <a:lvl4pPr marL="1371600" indent="0">
              <a:buNone/>
              <a:defRPr lang="zh-CN" altLang="en-US" sz="1600" smtClean="0">
                <a:effectLst/>
              </a:defRPr>
            </a:lvl4pPr>
            <a:lvl5pPr marL="1828800" indent="0">
              <a:buNone/>
              <a:defRPr lang="zh-CN" altLang="en-US" sz="1400" dirty="0" smtClean="0">
                <a:effectLst/>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eaLnBrk="1" latinLnBrk="0" hangingPunct="1"/>
            <a:r>
              <a:rPr kumimoji="0" lang="zh-CN" altLang="en-US" smtClean="0"/>
              <a:t>单击此处编辑母版文本样式</a:t>
            </a:r>
          </a:p>
        </p:txBody>
      </p:sp>
      <p:sp>
        <p:nvSpPr>
          <p:cNvPr id="4" name="日期占位符 3"/>
          <p:cNvSpPr>
            <a:spLocks noGrp="1"/>
          </p:cNvSpPr>
          <p:nvPr>
            <p:ph type="dt" sz="half" idx="10"/>
          </p:nvPr>
        </p:nvSpPr>
        <p:spPr/>
        <p:txBody>
          <a:bodyPr/>
          <a:lstStyle/>
          <a:p>
            <a:fld id="{3D545801-0C87-4B00-AD0C-24376D25D9AB}" type="datetimeFigureOut">
              <a:rPr lang="zh-CN" altLang="en-US" smtClean="0"/>
              <a:pPr/>
              <a:t>2019/9/14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50BA993-CD2F-4419-B85D-F7BC2D14C052}" type="slidenum">
              <a:rPr lang="zh-CN" altLang="en-US" smtClean="0"/>
              <a:pPr/>
              <a:t>‹#›</a:t>
            </a:fld>
            <a:endParaRPr lang="zh-CN" altLang="en-US"/>
          </a:p>
        </p:txBody>
      </p:sp>
      <p:pic>
        <p:nvPicPr>
          <p:cNvPr id="7" name="图片 6"/>
          <p:cNvPicPr>
            <a:picLocks noChangeAspect="1"/>
          </p:cNvPicPr>
          <p:nvPr/>
        </p:nvPicPr>
        <p:blipFill>
          <a:blip r:embed="rId2" cstate="print">
            <a:duotone>
              <a:schemeClr val="bg2"/>
              <a:srgbClr val="FFF1C1"/>
            </a:duotone>
            <a:lum bright="-10000" contrast="-30000"/>
          </a:blip>
          <a:stretch>
            <a:fillRect/>
          </a:stretch>
        </p:blipFill>
        <p:spPr>
          <a:xfrm>
            <a:off x="7480636" y="0"/>
            <a:ext cx="1663364" cy="2357430"/>
          </a:xfrm>
          <a:prstGeom prst="rect">
            <a:avLst/>
          </a:prstGeom>
          <a:noFill/>
          <a:ln>
            <a:noFill/>
          </a:ln>
        </p:spPr>
      </p:pic>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8" name="矩形 7"/>
          <p:cNvSpPr/>
          <p:nvPr/>
        </p:nvSpPr>
        <p:spPr>
          <a:xfrm>
            <a:off x="0" y="0"/>
            <a:ext cx="655200" cy="6858000"/>
          </a:xfrm>
          <a:prstGeom prst="rect">
            <a:avLst/>
          </a:prstGeom>
          <a:blipFill>
            <a:blip r:embed="rId2" cstate="print">
              <a:alphaModFix amt="40000"/>
            </a:blip>
            <a:tile tx="0" ty="0" sx="50000" sy="50000" flip="x" algn="tl"/>
          </a:blip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fld id="{3D545801-0C87-4B00-AD0C-24376D25D9AB}" type="datetimeFigureOut">
              <a:rPr lang="zh-CN" altLang="en-US" smtClean="0"/>
              <a:pPr/>
              <a:t>2019/9/14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50BA993-CD2F-4419-B85D-F7BC2D14C052}" type="slidenum">
              <a:rPr lang="zh-CN" altLang="en-US" smtClean="0"/>
              <a:pPr/>
              <a:t>‹#›</a:t>
            </a:fld>
            <a:endParaRPr lang="zh-CN" altLang="en-US"/>
          </a:p>
        </p:txBody>
      </p:sp>
      <p:pic>
        <p:nvPicPr>
          <p:cNvPr id="9" name="图片 8"/>
          <p:cNvPicPr>
            <a:picLocks noChangeAspect="1"/>
          </p:cNvPicPr>
          <p:nvPr/>
        </p:nvPicPr>
        <p:blipFill>
          <a:blip r:embed="rId3" cstate="print">
            <a:duotone>
              <a:schemeClr val="bg2"/>
              <a:srgbClr val="FFF1C1"/>
            </a:duotone>
          </a:blip>
          <a:stretch>
            <a:fillRect/>
          </a:stretch>
        </p:blipFill>
        <p:spPr>
          <a:xfrm>
            <a:off x="8135907" y="0"/>
            <a:ext cx="1008093" cy="1428736"/>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10" name="矩形 9"/>
          <p:cNvSpPr/>
          <p:nvPr/>
        </p:nvSpPr>
        <p:spPr>
          <a:xfrm>
            <a:off x="0" y="0"/>
            <a:ext cx="640800" cy="6858000"/>
          </a:xfrm>
          <a:prstGeom prst="rect">
            <a:avLst/>
          </a:prstGeom>
          <a:blipFill>
            <a:blip r:embed="rId2" cstate="print">
              <a:alphaModFix amt="40000"/>
            </a:blip>
            <a:tile tx="0" ty="0" sx="50000" sy="50000" flip="x" algn="tl"/>
          </a:blip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title"/>
          </p:nvPr>
        </p:nvSpPr>
        <p:spPr/>
        <p:txBody>
          <a:bodyPr/>
          <a:lstStyle>
            <a:lvl1pPr>
              <a:defRPr/>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7" name="日期占位符 6"/>
          <p:cNvSpPr>
            <a:spLocks noGrp="1"/>
          </p:cNvSpPr>
          <p:nvPr>
            <p:ph type="dt" sz="half" idx="10"/>
          </p:nvPr>
        </p:nvSpPr>
        <p:spPr/>
        <p:txBody>
          <a:bodyPr/>
          <a:lstStyle/>
          <a:p>
            <a:fld id="{3D545801-0C87-4B00-AD0C-24376D25D9AB}" type="datetimeFigureOut">
              <a:rPr lang="zh-CN" altLang="en-US" smtClean="0"/>
              <a:pPr/>
              <a:t>2019/9/14</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50BA993-CD2F-4419-B85D-F7BC2D14C052}" type="slidenum">
              <a:rPr lang="zh-CN" altLang="en-US" smtClean="0"/>
              <a:pPr/>
              <a:t>‹#›</a:t>
            </a:fld>
            <a:endParaRPr lang="zh-CN" altLang="en-US"/>
          </a:p>
        </p:txBody>
      </p:sp>
      <p:pic>
        <p:nvPicPr>
          <p:cNvPr id="11" name="图片 10"/>
          <p:cNvPicPr>
            <a:picLocks noChangeAspect="1"/>
          </p:cNvPicPr>
          <p:nvPr/>
        </p:nvPicPr>
        <p:blipFill>
          <a:blip r:embed="rId3" cstate="print">
            <a:duotone>
              <a:schemeClr val="bg2"/>
              <a:srgbClr val="FFF1C1"/>
            </a:duotone>
          </a:blip>
          <a:stretch>
            <a:fillRect/>
          </a:stretch>
        </p:blipFill>
        <p:spPr>
          <a:xfrm>
            <a:off x="8135907" y="0"/>
            <a:ext cx="1008093" cy="1428736"/>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6" name="矩形 5"/>
          <p:cNvSpPr/>
          <p:nvPr/>
        </p:nvSpPr>
        <p:spPr>
          <a:xfrm>
            <a:off x="0" y="0"/>
            <a:ext cx="669600" cy="6858000"/>
          </a:xfrm>
          <a:prstGeom prst="rect">
            <a:avLst/>
          </a:prstGeom>
          <a:blipFill>
            <a:blip r:embed="rId2" cstate="print">
              <a:alphaModFix amt="40000"/>
            </a:blip>
            <a:tile tx="0" ty="0" sx="50000" sy="50000" flip="x" algn="tl"/>
          </a:blip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日期占位符 2"/>
          <p:cNvSpPr>
            <a:spLocks noGrp="1"/>
          </p:cNvSpPr>
          <p:nvPr>
            <p:ph type="dt" sz="half" idx="10"/>
          </p:nvPr>
        </p:nvSpPr>
        <p:spPr/>
        <p:txBody>
          <a:bodyPr/>
          <a:lstStyle/>
          <a:p>
            <a:fld id="{3D545801-0C87-4B00-AD0C-24376D25D9AB}" type="datetimeFigureOut">
              <a:rPr lang="zh-CN" altLang="en-US" smtClean="0"/>
              <a:pPr/>
              <a:t>2019/9/14</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50BA993-CD2F-4419-B85D-F7BC2D14C052}" type="slidenum">
              <a:rPr lang="zh-CN" altLang="en-US" smtClean="0"/>
              <a:pPr/>
              <a:t>‹#›</a:t>
            </a:fld>
            <a:endParaRPr lang="zh-CN" altLang="en-US"/>
          </a:p>
        </p:txBody>
      </p:sp>
      <p:pic>
        <p:nvPicPr>
          <p:cNvPr id="7" name="图片 6"/>
          <p:cNvPicPr>
            <a:picLocks noChangeAspect="1"/>
          </p:cNvPicPr>
          <p:nvPr/>
        </p:nvPicPr>
        <p:blipFill>
          <a:blip r:embed="rId3" cstate="print">
            <a:duotone>
              <a:schemeClr val="bg2"/>
              <a:srgbClr val="FFF1C1"/>
            </a:duotone>
          </a:blip>
          <a:stretch>
            <a:fillRect/>
          </a:stretch>
        </p:blipFill>
        <p:spPr>
          <a:xfrm>
            <a:off x="8135907" y="0"/>
            <a:ext cx="1008093" cy="1428736"/>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5" name="矩形 4"/>
          <p:cNvSpPr/>
          <p:nvPr/>
        </p:nvSpPr>
        <p:spPr>
          <a:xfrm>
            <a:off x="0" y="0"/>
            <a:ext cx="669600" cy="6858000"/>
          </a:xfrm>
          <a:prstGeom prst="rect">
            <a:avLst/>
          </a:prstGeom>
          <a:blipFill>
            <a:blip r:embed="rId2" cstate="print">
              <a:alphaModFix amt="40000"/>
            </a:blip>
            <a:tile tx="0" ty="0" sx="50000" sy="50000" flip="x" algn="tl"/>
          </a:blip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日期占位符 1"/>
          <p:cNvSpPr>
            <a:spLocks noGrp="1"/>
          </p:cNvSpPr>
          <p:nvPr>
            <p:ph type="dt" sz="half" idx="10"/>
          </p:nvPr>
        </p:nvSpPr>
        <p:spPr/>
        <p:txBody>
          <a:bodyPr/>
          <a:lstStyle/>
          <a:p>
            <a:fld id="{3D545801-0C87-4B00-AD0C-24376D25D9AB}" type="datetimeFigureOut">
              <a:rPr lang="zh-CN" altLang="en-US" smtClean="0"/>
              <a:pPr/>
              <a:t>2019/9/14</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50BA993-CD2F-4419-B85D-F7BC2D14C052}" type="slidenum">
              <a:rPr lang="zh-CN" altLang="en-US" smtClean="0"/>
              <a:pPr/>
              <a:t>‹#›</a:t>
            </a:fld>
            <a:endParaRPr lang="zh-CN" altLang="en-US"/>
          </a:p>
        </p:txBody>
      </p:sp>
      <p:pic>
        <p:nvPicPr>
          <p:cNvPr id="6" name="图片 5"/>
          <p:cNvPicPr>
            <a:picLocks noChangeAspect="1"/>
          </p:cNvPicPr>
          <p:nvPr/>
        </p:nvPicPr>
        <p:blipFill>
          <a:blip r:embed="rId3" cstate="print">
            <a:duotone>
              <a:schemeClr val="bg2"/>
              <a:srgbClr val="FFF1C1"/>
            </a:duotone>
          </a:blip>
          <a:stretch>
            <a:fillRect/>
          </a:stretch>
        </p:blipFill>
        <p:spPr>
          <a:xfrm>
            <a:off x="8135907" y="0"/>
            <a:ext cx="1008093" cy="1428736"/>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8" name="矩形 7"/>
          <p:cNvSpPr/>
          <p:nvPr/>
        </p:nvSpPr>
        <p:spPr>
          <a:xfrm>
            <a:off x="0" y="0"/>
            <a:ext cx="673200" cy="6858000"/>
          </a:xfrm>
          <a:prstGeom prst="rect">
            <a:avLst/>
          </a:prstGeom>
          <a:blipFill>
            <a:blip r:embed="rId2" cstate="print">
              <a:alphaModFix amt="40000"/>
            </a:blip>
            <a:tile tx="0" ty="0" sx="50000" sy="50000" flip="x" algn="tl"/>
          </a:blip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title"/>
          </p:nvPr>
        </p:nvSpPr>
        <p:spPr>
          <a:xfrm>
            <a:off x="461175" y="5357826"/>
            <a:ext cx="8226225" cy="768028"/>
          </a:xfrm>
        </p:spPr>
        <p:txBody>
          <a:bodyPr anchor="ctr"/>
          <a:lstStyle>
            <a:lvl1pPr algn="ctr">
              <a:defRPr lang="zh-CN" altLang="en-US" sz="3600" b="0" kern="1200" spc="50" dirty="0">
                <a:ln w="12700">
                  <a:noFill/>
                  <a:prstDash val="solid"/>
                </a:ln>
                <a:solidFill>
                  <a:schemeClr val="accent4"/>
                </a:solidFill>
                <a:effectLst>
                  <a:outerShdw blurRad="38100" dist="20320" dir="2700000" algn="tl" rotWithShape="0">
                    <a:srgbClr val="000000">
                      <a:alpha val="70000"/>
                    </a:srgbClr>
                  </a:outerShdw>
                </a:effectLst>
                <a:latin typeface="+mj-lt"/>
                <a:ea typeface="+mj-ea"/>
                <a:cs typeface="+mj-cs"/>
              </a:defRPr>
            </a:lvl1pPr>
          </a:lstStyle>
          <a:p>
            <a:r>
              <a:rPr kumimoji="0" lang="zh-CN" altLang="en-US" smtClean="0"/>
              <a:t>单击此处编辑母版标题样式</a:t>
            </a:r>
            <a:endParaRPr kumimoji="0" lang="en-US"/>
          </a:p>
        </p:txBody>
      </p:sp>
      <p:sp>
        <p:nvSpPr>
          <p:cNvPr id="3" name="内容占位符 2"/>
          <p:cNvSpPr>
            <a:spLocks noGrp="1"/>
          </p:cNvSpPr>
          <p:nvPr>
            <p:ph idx="1"/>
          </p:nvPr>
        </p:nvSpPr>
        <p:spPr>
          <a:xfrm>
            <a:off x="460382" y="428604"/>
            <a:ext cx="5111750" cy="48577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文本占位符 3"/>
          <p:cNvSpPr>
            <a:spLocks noGrp="1"/>
          </p:cNvSpPr>
          <p:nvPr>
            <p:ph type="body" sz="half" idx="2"/>
          </p:nvPr>
        </p:nvSpPr>
        <p:spPr>
          <a:xfrm>
            <a:off x="5679086" y="1357298"/>
            <a:ext cx="3008313" cy="392909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fld id="{3D545801-0C87-4B00-AD0C-24376D25D9AB}" type="datetimeFigureOut">
              <a:rPr lang="zh-CN" altLang="en-US" smtClean="0"/>
              <a:pPr/>
              <a:t>2019/9/14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50BA993-CD2F-4419-B85D-F7BC2D14C052}" type="slidenum">
              <a:rPr lang="zh-CN" altLang="en-US" smtClean="0"/>
              <a:pPr/>
              <a:t>‹#›</a:t>
            </a:fld>
            <a:endParaRPr lang="zh-CN" altLang="en-US"/>
          </a:p>
        </p:txBody>
      </p:sp>
      <p:pic>
        <p:nvPicPr>
          <p:cNvPr id="9" name="图片 8"/>
          <p:cNvPicPr>
            <a:picLocks noChangeAspect="1"/>
          </p:cNvPicPr>
          <p:nvPr/>
        </p:nvPicPr>
        <p:blipFill>
          <a:blip r:embed="rId3" cstate="print">
            <a:duotone>
              <a:schemeClr val="bg2"/>
              <a:srgbClr val="FFF1C1"/>
            </a:duotone>
          </a:blip>
          <a:stretch>
            <a:fillRect/>
          </a:stretch>
        </p:blipFill>
        <p:spPr>
          <a:xfrm>
            <a:off x="8135907" y="0"/>
            <a:ext cx="1008093" cy="1428736"/>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8" name="矩形 7"/>
          <p:cNvSpPr/>
          <p:nvPr/>
        </p:nvSpPr>
        <p:spPr>
          <a:xfrm>
            <a:off x="0" y="0"/>
            <a:ext cx="669600" cy="6858000"/>
          </a:xfrm>
          <a:prstGeom prst="rect">
            <a:avLst/>
          </a:prstGeom>
          <a:blipFill>
            <a:blip r:embed="rId2" cstate="print">
              <a:alphaModFix amt="40000"/>
            </a:blip>
            <a:tile tx="0" ty="0" sx="50000" sy="50000" flip="x" algn="tl"/>
          </a:blip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title"/>
          </p:nvPr>
        </p:nvSpPr>
        <p:spPr>
          <a:xfrm>
            <a:off x="695298" y="214290"/>
            <a:ext cx="7448602" cy="781052"/>
          </a:xfrm>
        </p:spPr>
        <p:txBody>
          <a:bodyPr anchor="ctr"/>
          <a:lstStyle>
            <a:lvl1pPr algn="ctr" rtl="0">
              <a:spcBef>
                <a:spcPct val="0"/>
              </a:spcBef>
              <a:buNone/>
              <a:defRPr sz="3600" b="0" kern="1200" spc="50">
                <a:ln w="12700">
                  <a:noFill/>
                  <a:prstDash val="solid"/>
                </a:ln>
                <a:solidFill>
                  <a:schemeClr val="accent4"/>
                </a:solidFill>
                <a:effectLst>
                  <a:outerShdw blurRad="38100" dist="20320" dir="2700000" algn="tl" rotWithShape="0">
                    <a:srgbClr val="000000">
                      <a:alpha val="70000"/>
                    </a:srgbClr>
                  </a:outerShdw>
                </a:effectLst>
                <a:latin typeface="+mj-lt"/>
                <a:ea typeface="+mj-ea"/>
                <a:cs typeface="+mj-cs"/>
              </a:defRPr>
            </a:lvl1pPr>
          </a:lstStyle>
          <a:p>
            <a:r>
              <a:rPr kumimoji="0" lang="zh-CN" altLang="en-US" smtClean="0"/>
              <a:t>单击此处编辑母版标题样式</a:t>
            </a:r>
            <a:endParaRPr kumimoji="0" lang="en-US"/>
          </a:p>
        </p:txBody>
      </p:sp>
      <p:sp>
        <p:nvSpPr>
          <p:cNvPr id="3" name="图片占位符 2"/>
          <p:cNvSpPr>
            <a:spLocks noGrp="1"/>
          </p:cNvSpPr>
          <p:nvPr>
            <p:ph type="pic" idx="1"/>
          </p:nvPr>
        </p:nvSpPr>
        <p:spPr>
          <a:xfrm>
            <a:off x="681015" y="1000108"/>
            <a:ext cx="7452360" cy="5214974"/>
          </a:xfrm>
          <a:prstGeom prst="snip2DiagRect">
            <a:avLst>
              <a:gd name="adj1" fmla="val 0"/>
              <a:gd name="adj2" fmla="val 17946"/>
            </a:avLst>
          </a:prstGeom>
        </p:spPr>
        <p:style>
          <a:lnRef idx="2">
            <a:schemeClr val="accent1"/>
          </a:lnRef>
          <a:fillRef idx="1">
            <a:schemeClr val="lt1"/>
          </a:fillRef>
          <a:effectRef idx="0">
            <a:schemeClr val="accent1"/>
          </a:effectRef>
          <a:fontRef idx="minor">
            <a:schemeClr val="dk1"/>
          </a:fontRef>
        </p:style>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0" lang="zh-CN" altLang="en-US" smtClean="0"/>
              <a:t>单击图标添加图片</a:t>
            </a:r>
            <a:endParaRPr kumimoji="0" lang="en-US"/>
          </a:p>
        </p:txBody>
      </p:sp>
      <p:sp>
        <p:nvSpPr>
          <p:cNvPr id="4" name="文本占位符 3"/>
          <p:cNvSpPr>
            <a:spLocks noGrp="1"/>
          </p:cNvSpPr>
          <p:nvPr>
            <p:ph type="body" sz="half" idx="2"/>
          </p:nvPr>
        </p:nvSpPr>
        <p:spPr>
          <a:xfrm>
            <a:off x="4953000" y="6243633"/>
            <a:ext cx="3180375" cy="614367"/>
          </a:xfrm>
        </p:spPr>
        <p:txBody>
          <a:bodyPr anchor="t"/>
          <a:lstStyle>
            <a:lvl1pPr marL="0" indent="0" algn="r">
              <a:buNone/>
              <a:defRPr sz="1400"/>
            </a:lvl1pPr>
            <a:lvl2pPr marL="457200" indent="0" algn="r">
              <a:buNone/>
              <a:defRPr sz="1200"/>
            </a:lvl2pPr>
            <a:lvl3pPr marL="914400" indent="0" algn="r">
              <a:buNone/>
              <a:defRPr sz="1000"/>
            </a:lvl3pPr>
            <a:lvl4pPr marL="1371600" indent="0" algn="r">
              <a:buNone/>
              <a:defRPr sz="900"/>
            </a:lvl4pPr>
            <a:lvl5pPr marL="1828800" indent="0" algn="r">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kumimoji="0" lang="zh-CN" altLang="en-US" smtClean="0"/>
              <a:t>单击此处编辑母版文本样式</a:t>
            </a:r>
          </a:p>
        </p:txBody>
      </p:sp>
      <p:sp>
        <p:nvSpPr>
          <p:cNvPr id="5" name="日期占位符 4"/>
          <p:cNvSpPr>
            <a:spLocks noGrp="1"/>
          </p:cNvSpPr>
          <p:nvPr>
            <p:ph type="dt" sz="half" idx="10"/>
          </p:nvPr>
        </p:nvSpPr>
        <p:spPr>
          <a:xfrm>
            <a:off x="609600" y="6492878"/>
            <a:ext cx="1676384" cy="365125"/>
          </a:xfrm>
        </p:spPr>
        <p:txBody>
          <a:bodyPr/>
          <a:lstStyle/>
          <a:p>
            <a:fld id="{3D545801-0C87-4B00-AD0C-24376D25D9AB}" type="datetimeFigureOut">
              <a:rPr lang="zh-CN" altLang="en-US" smtClean="0"/>
              <a:pPr/>
              <a:t>2019/9/14</a:t>
            </a:fld>
            <a:endParaRPr lang="zh-CN" altLang="en-US"/>
          </a:p>
        </p:txBody>
      </p:sp>
      <p:sp>
        <p:nvSpPr>
          <p:cNvPr id="6" name="页脚占位符 5"/>
          <p:cNvSpPr>
            <a:spLocks noGrp="1"/>
          </p:cNvSpPr>
          <p:nvPr>
            <p:ph type="ftr" sz="quarter" idx="11"/>
          </p:nvPr>
        </p:nvSpPr>
        <p:spPr>
          <a:xfrm>
            <a:off x="2285984" y="6492876"/>
            <a:ext cx="2643206" cy="365125"/>
          </a:xfrm>
        </p:spPr>
        <p:txBody>
          <a:bodyPr/>
          <a:lstStyle/>
          <a:p>
            <a:endParaRPr lang="zh-CN" altLang="en-US"/>
          </a:p>
        </p:txBody>
      </p:sp>
      <p:sp>
        <p:nvSpPr>
          <p:cNvPr id="7" name="灯片编号占位符 6"/>
          <p:cNvSpPr>
            <a:spLocks noGrp="1"/>
          </p:cNvSpPr>
          <p:nvPr>
            <p:ph type="sldNum" sz="quarter" idx="12"/>
          </p:nvPr>
        </p:nvSpPr>
        <p:spPr>
          <a:xfrm>
            <a:off x="683073" y="5347005"/>
            <a:ext cx="871200" cy="871200"/>
          </a:xfrm>
          <a:prstGeom prst="rtTriangle">
            <a:avLst/>
          </a:prstGeom>
          <a:noFill/>
        </p:spPr>
        <p:style>
          <a:lnRef idx="2">
            <a:schemeClr val="accent1"/>
          </a:lnRef>
          <a:fillRef idx="1">
            <a:schemeClr val="lt1"/>
          </a:fillRef>
          <a:effectRef idx="0">
            <a:schemeClr val="accent1"/>
          </a:effectRef>
          <a:fontRef idx="minor">
            <a:schemeClr val="dk1"/>
          </a:fontRef>
        </p:style>
        <p:txBody>
          <a:bodyPr/>
          <a:lstStyle/>
          <a:p>
            <a:fld id="{050BA993-CD2F-4419-B85D-F7BC2D14C052}" type="slidenum">
              <a:rPr lang="zh-CN" altLang="en-US" smtClean="0"/>
              <a:pPr/>
              <a:t>‹#›</a:t>
            </a:fld>
            <a:endParaRPr lang="zh-CN" altLang="en-US"/>
          </a:p>
        </p:txBody>
      </p:sp>
      <p:pic>
        <p:nvPicPr>
          <p:cNvPr id="9" name="图片 8"/>
          <p:cNvPicPr>
            <a:picLocks noChangeAspect="1"/>
          </p:cNvPicPr>
          <p:nvPr/>
        </p:nvPicPr>
        <p:blipFill>
          <a:blip r:embed="rId3" cstate="print">
            <a:duotone>
              <a:schemeClr val="bg2"/>
              <a:srgbClr val="FFF1C1"/>
            </a:duotone>
          </a:blip>
          <a:stretch>
            <a:fillRect/>
          </a:stretch>
        </p:blipFill>
        <p:spPr>
          <a:xfrm>
            <a:off x="8135907" y="0"/>
            <a:ext cx="1008093" cy="1428736"/>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7776000" cy="1143000"/>
          </a:xfrm>
          <a:prstGeom prst="rect">
            <a:avLst/>
          </a:prstGeom>
        </p:spPr>
        <p:txBody>
          <a:bodyPr vert="horz" rtlCol="0" anchor="ctr">
            <a:normAutofit/>
            <a:scene3d>
              <a:camera prst="orthographicFront"/>
              <a:lightRig rig="soft" dir="t"/>
            </a:scene3d>
            <a:sp3d prstMaterial="matte">
              <a:bevelT w="12700" h="12700"/>
            </a:sp3d>
          </a:body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457200" y="1600200"/>
            <a:ext cx="8229600" cy="4525963"/>
          </a:xfrm>
          <a:prstGeom prst="rect">
            <a:avLst/>
          </a:prstGeom>
        </p:spPr>
        <p:txBody>
          <a:bodyPr vert="horz" rtlCol="0">
            <a:normAutofit/>
          </a:bodyPr>
          <a:lstStyle/>
          <a:p>
            <a:pPr lvl="0" eaLnBrk="1" latinLnBrk="0" hangingPunct="1"/>
            <a:r>
              <a:rPr kumimoji="0" lang="zh-CN" altLang="en-US" smtClean="0"/>
              <a:t>单击此处编辑母版文本样式</a:t>
            </a:r>
          </a:p>
          <a:p>
            <a:pPr lvl="1" eaLnBrk="1" latinLnBrk="0" hangingPunct="1"/>
            <a:r>
              <a:rPr kumimoji="0" lang="zh-CN" altLang="en-US" smtClean="0"/>
              <a:t>第二级</a:t>
            </a:r>
          </a:p>
          <a:p>
            <a:pPr lvl="2" eaLnBrk="1" latinLnBrk="0" hangingPunct="1"/>
            <a:r>
              <a:rPr kumimoji="0" lang="zh-CN" altLang="en-US" smtClean="0"/>
              <a:t>第三级</a:t>
            </a:r>
          </a:p>
          <a:p>
            <a:pPr lvl="3" eaLnBrk="1" latinLnBrk="0" hangingPunct="1"/>
            <a:r>
              <a:rPr kumimoji="0" lang="zh-CN" altLang="en-US" smtClean="0"/>
              <a:t>第四级</a:t>
            </a:r>
          </a:p>
          <a:p>
            <a:pPr lvl="4" eaLnBrk="1" latinLnBrk="0" hangingPunct="1"/>
            <a:r>
              <a:rPr kumimoji="0" lang="zh-CN" altLang="en-US" smtClean="0"/>
              <a:t>第五级</a:t>
            </a:r>
            <a:endParaRPr kumimoji="0" 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274320" rtlCol="0" anchor="ctr"/>
          <a:lstStyle>
            <a:lvl1pPr algn="l" eaLnBrk="1" latinLnBrk="0" hangingPunct="1">
              <a:defRPr kumimoji="0" sz="1200">
                <a:solidFill>
                  <a:schemeClr val="tx1"/>
                </a:solidFill>
              </a:defRPr>
            </a:lvl1pPr>
          </a:lstStyle>
          <a:p>
            <a:fld id="{3D545801-0C87-4B00-AD0C-24376D25D9AB}" type="datetimeFigureOut">
              <a:rPr lang="zh-CN" altLang="en-US" smtClean="0"/>
              <a:pPr/>
              <a:t>2019/9/14</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rtlCol="0" anchor="ctr"/>
          <a:lstStyle>
            <a:lvl1pPr algn="ctr" eaLnBrk="1" latinLnBrk="0" hangingPunct="1">
              <a:defRPr kumimoji="0" sz="1200">
                <a:solidFill>
                  <a:schemeClr val="tx1"/>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45720" tIns="45720" rIns="45720" rtlCol="0" anchor="ctr"/>
          <a:lstStyle>
            <a:lvl1pPr algn="r" eaLnBrk="1" latinLnBrk="0" hangingPunct="1">
              <a:defRPr kumimoji="0" sz="1200">
                <a:solidFill>
                  <a:schemeClr val="tx1"/>
                </a:solidFill>
              </a:defRPr>
            </a:lvl1pPr>
          </a:lstStyle>
          <a:p>
            <a:fld id="{050BA993-CD2F-4419-B85D-F7BC2D14C052}" type="slidenum">
              <a:rPr lang="zh-CN" altLang="en-US" smtClean="0"/>
              <a:pPr/>
              <a:t>‹#›</a:t>
            </a:fld>
            <a:endParaRPr lang="zh-CN" altLang="en-US"/>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lang="zh-CN" altLang="en-US" sz="4400" b="0" kern="1200" spc="50" dirty="0">
          <a:ln w="12700">
            <a:noFill/>
            <a:prstDash val="solid"/>
          </a:ln>
          <a:solidFill>
            <a:schemeClr val="accent4"/>
          </a:solidFill>
          <a:effectLst>
            <a:outerShdw blurRad="38100" dist="20320" dir="2700000" algn="tl" rotWithShape="0">
              <a:srgbClr val="000000">
                <a:alpha val="70000"/>
              </a:srgbClr>
            </a:outerShdw>
          </a:effectLst>
          <a:latin typeface="+mj-lt"/>
          <a:ea typeface="+mj-ea"/>
          <a:cs typeface="+mj-cs"/>
        </a:defRPr>
      </a:lvl1pPr>
      <a:lvl2pPr eaLnBrk="1" latinLnBrk="0" hangingPunct="1">
        <a:defRPr kumimoji="0">
          <a:solidFill>
            <a:schemeClr val="tx2"/>
          </a:solidFill>
        </a:defRPr>
      </a:lvl2pPr>
      <a:lvl3pPr eaLnBrk="1" latinLnBrk="0" hangingPunct="1">
        <a:defRPr kumimoji="0">
          <a:solidFill>
            <a:schemeClr val="tx2"/>
          </a:solidFill>
        </a:defRPr>
      </a:lvl3pPr>
      <a:lvl4pPr eaLnBrk="1" latinLnBrk="0" hangingPunct="1">
        <a:defRPr kumimoji="0">
          <a:solidFill>
            <a:schemeClr val="tx2"/>
          </a:solidFill>
        </a:defRPr>
      </a:lvl4pPr>
      <a:lvl5pPr eaLnBrk="1" latinLnBrk="0" hangingPunct="1">
        <a:defRPr kumimoji="0">
          <a:solidFill>
            <a:schemeClr val="tx2"/>
          </a:solidFill>
        </a:defRPr>
      </a:lvl5pPr>
      <a:lvl6pPr eaLnBrk="1" latinLnBrk="0" hangingPunct="1">
        <a:defRPr kumimoji="0">
          <a:solidFill>
            <a:schemeClr val="tx2"/>
          </a:solidFill>
        </a:defRPr>
      </a:lvl6pPr>
      <a:lvl7pPr eaLnBrk="1" latinLnBrk="0" hangingPunct="1">
        <a:defRPr kumimoji="0">
          <a:solidFill>
            <a:schemeClr val="tx2"/>
          </a:solidFill>
        </a:defRPr>
      </a:lvl7pPr>
      <a:lvl8pPr eaLnBrk="1" latinLnBrk="0" hangingPunct="1">
        <a:defRPr kumimoji="0">
          <a:solidFill>
            <a:schemeClr val="tx2"/>
          </a:solidFill>
        </a:defRPr>
      </a:lvl8pPr>
      <a:lvl9pPr eaLnBrk="1" latinLnBrk="0" hangingPunct="1">
        <a:defRPr kumimoji="0">
          <a:solidFill>
            <a:schemeClr val="tx2"/>
          </a:solidFill>
        </a:defRPr>
      </a:lvl9pPr>
    </p:titleStyle>
    <p:bodyStyle>
      <a:lvl1pPr marL="342900" indent="-342900" algn="l" rtl="0" eaLnBrk="1" latinLnBrk="0" hangingPunct="1">
        <a:spcBef>
          <a:spcPct val="20000"/>
        </a:spcBef>
        <a:buClr>
          <a:schemeClr val="tx2"/>
        </a:buClr>
        <a:buSzPct val="60000"/>
        <a:buFont typeface="Wingdings 2"/>
        <a:buChar char=""/>
        <a:defRPr kumimoji="0" sz="3200" kern="1200">
          <a:solidFill>
            <a:schemeClr val="tx1"/>
          </a:solidFill>
          <a:latin typeface="+mn-lt"/>
          <a:ea typeface="+mn-ea"/>
          <a:cs typeface="+mn-cs"/>
        </a:defRPr>
      </a:lvl1pPr>
      <a:lvl2pPr marL="742950" indent="-285750" algn="l" rtl="0" eaLnBrk="1" latinLnBrk="0" hangingPunct="1">
        <a:spcBef>
          <a:spcPct val="20000"/>
        </a:spcBef>
        <a:buClr>
          <a:schemeClr val="tx2"/>
        </a:buClr>
        <a:buSzPct val="60000"/>
        <a:buFont typeface="Wingdings 2"/>
        <a:buChar char=""/>
        <a:defRPr kumimoji="0" sz="2800" kern="1200">
          <a:solidFill>
            <a:schemeClr val="tx1"/>
          </a:solidFill>
          <a:latin typeface="+mn-lt"/>
          <a:ea typeface="+mn-ea"/>
          <a:cs typeface="+mn-cs"/>
        </a:defRPr>
      </a:lvl2pPr>
      <a:lvl3pPr marL="1143000" indent="-228600" algn="l" rtl="0" eaLnBrk="1" latinLnBrk="0" hangingPunct="1">
        <a:spcBef>
          <a:spcPct val="20000"/>
        </a:spcBef>
        <a:buClr>
          <a:schemeClr val="tx2"/>
        </a:buClr>
        <a:buSzPct val="60000"/>
        <a:buFont typeface="Wingdings 2"/>
        <a:buChar char=""/>
        <a:defRPr kumimoji="0" sz="2400" kern="1200">
          <a:solidFill>
            <a:schemeClr val="tx1"/>
          </a:solidFill>
          <a:latin typeface="+mn-lt"/>
          <a:ea typeface="+mn-ea"/>
          <a:cs typeface="+mn-cs"/>
        </a:defRPr>
      </a:lvl3pPr>
      <a:lvl4pPr marL="1600200" indent="-228600" algn="l" rtl="0" eaLnBrk="1" latinLnBrk="0" hangingPunct="1">
        <a:spcBef>
          <a:spcPct val="20000"/>
        </a:spcBef>
        <a:buClr>
          <a:schemeClr val="tx2"/>
        </a:buClr>
        <a:buSzPct val="60000"/>
        <a:buFont typeface="Wingdings 2"/>
        <a:buChar char=""/>
        <a:defRPr kumimoji="0" sz="2000" kern="1200">
          <a:solidFill>
            <a:schemeClr val="tx1"/>
          </a:solidFill>
          <a:latin typeface="+mn-lt"/>
          <a:ea typeface="+mn-ea"/>
          <a:cs typeface="+mn-cs"/>
        </a:defRPr>
      </a:lvl4pPr>
      <a:lvl5pPr marL="2057400" indent="-228600" algn="l" rtl="0" eaLnBrk="1" latinLnBrk="0" hangingPunct="1">
        <a:spcBef>
          <a:spcPct val="20000"/>
        </a:spcBef>
        <a:buClr>
          <a:schemeClr val="tx2"/>
        </a:buClr>
        <a:buSzPct val="60000"/>
        <a:buFont typeface="Wingdings 2"/>
        <a:buChar char=""/>
        <a:defRPr kumimoji="0" sz="2000" kern="1200">
          <a:solidFill>
            <a:schemeClr val="tx1"/>
          </a:solidFill>
          <a:latin typeface="+mn-lt"/>
          <a:ea typeface="+mn-ea"/>
          <a:cs typeface="+mn-cs"/>
        </a:defRPr>
      </a:lvl5pPr>
      <a:lvl6pPr marL="2514600" indent="-228600" algn="l" rtl="0" eaLnBrk="1" latinLnBrk="0" hangingPunct="1">
        <a:spcBef>
          <a:spcPct val="20000"/>
        </a:spcBef>
        <a:buFont typeface="Arial"/>
        <a:buChar char="•"/>
        <a:defRPr kumimoji="0" sz="2000" kern="1200">
          <a:solidFill>
            <a:schemeClr val="tx1"/>
          </a:solidFill>
          <a:latin typeface="+mn-lt"/>
          <a:ea typeface="+mn-ea"/>
          <a:cs typeface="+mn-cs"/>
        </a:defRPr>
      </a:lvl6pPr>
      <a:lvl7pPr marL="2971800" indent="-228600" algn="l" rtl="0" eaLnBrk="1" latinLnBrk="0" hangingPunct="1">
        <a:spcBef>
          <a:spcPct val="20000"/>
        </a:spcBef>
        <a:buFont typeface="Arial"/>
        <a:buChar char="•"/>
        <a:defRPr kumimoji="0" sz="2000" kern="1200">
          <a:solidFill>
            <a:schemeClr val="tx1"/>
          </a:solidFill>
          <a:latin typeface="+mn-lt"/>
          <a:ea typeface="+mn-ea"/>
          <a:cs typeface="+mn-cs"/>
        </a:defRPr>
      </a:lvl7pPr>
      <a:lvl8pPr marL="3429000" indent="-228600" algn="l" rtl="0" eaLnBrk="1" latinLnBrk="0" hangingPunct="1">
        <a:spcBef>
          <a:spcPct val="20000"/>
        </a:spcBef>
        <a:buFont typeface="Arial"/>
        <a:buChar char="•"/>
        <a:defRPr kumimoji="0" sz="2000" kern="1200">
          <a:solidFill>
            <a:schemeClr val="tx1"/>
          </a:solidFill>
          <a:latin typeface="+mn-lt"/>
          <a:ea typeface="+mn-ea"/>
          <a:cs typeface="+mn-cs"/>
        </a:defRPr>
      </a:lvl8pPr>
      <a:lvl9pPr marL="3886200" indent="-228600" algn="l" rtl="0" eaLnBrk="1" latinLnBrk="0" hangingPunct="1">
        <a:spcBef>
          <a:spcPct val="20000"/>
        </a:spcBef>
        <a:buFont typeface="Arial"/>
        <a:buChar char="•"/>
        <a:defRPr kumimoji="0" sz="20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00034" y="1500174"/>
            <a:ext cx="8229600" cy="1143000"/>
          </a:xfrm>
        </p:spPr>
        <p:txBody>
          <a:bodyPr/>
          <a:lstStyle/>
          <a:p>
            <a:pPr algn="ctr"/>
            <a:r>
              <a:rPr lang="zh-CN" altLang="en-US" dirty="0" smtClean="0">
                <a:latin typeface="黑体" pitchFamily="49" charset="-122"/>
                <a:ea typeface="黑体" pitchFamily="49" charset="-122"/>
              </a:rPr>
              <a:t>地基基础质量控制与管理</a:t>
            </a:r>
            <a:endParaRPr lang="zh-CN" altLang="en-US" dirty="0">
              <a:latin typeface="黑体" pitchFamily="49" charset="-122"/>
              <a:ea typeface="黑体" pitchFamily="49" charset="-122"/>
            </a:endParaRPr>
          </a:p>
        </p:txBody>
      </p:sp>
      <p:sp>
        <p:nvSpPr>
          <p:cNvPr id="3" name="内容占位符 2"/>
          <p:cNvSpPr>
            <a:spLocks noGrp="1"/>
          </p:cNvSpPr>
          <p:nvPr>
            <p:ph idx="1"/>
          </p:nvPr>
        </p:nvSpPr>
        <p:spPr>
          <a:xfrm>
            <a:off x="1857356" y="2786058"/>
            <a:ext cx="6000792" cy="3340105"/>
          </a:xfrm>
        </p:spPr>
        <p:txBody>
          <a:bodyPr>
            <a:normAutofit/>
          </a:bodyPr>
          <a:lstStyle/>
          <a:p>
            <a:pPr>
              <a:buNone/>
            </a:pPr>
            <a:endParaRPr lang="en-US" altLang="zh-CN" sz="2400" dirty="0" smtClean="0"/>
          </a:p>
          <a:p>
            <a:endParaRPr lang="en-US" altLang="zh-CN" sz="1000" dirty="0" smtClean="0"/>
          </a:p>
          <a:p>
            <a:pPr>
              <a:buNone/>
            </a:pPr>
            <a:r>
              <a:rPr lang="zh-CN" altLang="en-US" sz="2400" dirty="0" smtClean="0"/>
              <a:t>                  </a:t>
            </a:r>
            <a:endParaRPr lang="zh-CN" altLang="en-US" sz="2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457200" y="1600201"/>
            <a:ext cx="8229600" cy="4043378"/>
          </a:xfrm>
        </p:spPr>
        <p:txBody>
          <a:bodyPr>
            <a:normAutofit fontScale="77500" lnSpcReduction="20000"/>
          </a:bodyPr>
          <a:lstStyle/>
          <a:p>
            <a:pPr>
              <a:lnSpc>
                <a:spcPct val="110000"/>
              </a:lnSpc>
              <a:spcBef>
                <a:spcPts val="1200"/>
              </a:spcBef>
              <a:buNone/>
            </a:pPr>
            <a:r>
              <a:rPr lang="en-US" altLang="zh-CN" sz="3000" dirty="0" smtClean="0"/>
              <a:t>⑸</a:t>
            </a:r>
            <a:r>
              <a:rPr lang="zh-CN" altLang="en-US" sz="3000" dirty="0" smtClean="0"/>
              <a:t>深厚填土、淤泥、淤泥质土场地，深井降水对周边环境影响较大，尤其是分区开挖</a:t>
            </a:r>
            <a:endParaRPr lang="en-US" altLang="zh-CN" sz="3000" dirty="0" smtClean="0"/>
          </a:p>
          <a:p>
            <a:pPr>
              <a:lnSpc>
                <a:spcPct val="110000"/>
              </a:lnSpc>
              <a:spcBef>
                <a:spcPts val="1200"/>
              </a:spcBef>
              <a:buNone/>
            </a:pPr>
            <a:r>
              <a:rPr lang="en-US" altLang="zh-CN" sz="3000" dirty="0" smtClean="0"/>
              <a:t>⑹</a:t>
            </a:r>
            <a:r>
              <a:rPr lang="zh-CN" altLang="en-US" sz="3000" dirty="0" smtClean="0"/>
              <a:t>降雨天气、特别是暴雨常引发基坑边坡垮塌事故</a:t>
            </a:r>
            <a:endParaRPr lang="en-US" altLang="zh-CN" sz="3000" dirty="0"/>
          </a:p>
          <a:p>
            <a:pPr>
              <a:lnSpc>
                <a:spcPct val="110000"/>
              </a:lnSpc>
              <a:spcBef>
                <a:spcPts val="1200"/>
              </a:spcBef>
              <a:buNone/>
            </a:pPr>
            <a:r>
              <a:rPr lang="zh-CN" altLang="en-US" sz="3000" dirty="0" smtClean="0"/>
              <a:t>（</a:t>
            </a:r>
            <a:r>
              <a:rPr lang="en-US" altLang="zh-CN" sz="3000" dirty="0" smtClean="0"/>
              <a:t>7</a:t>
            </a:r>
            <a:r>
              <a:rPr lang="zh-CN" altLang="en-US" sz="3000" dirty="0" smtClean="0"/>
              <a:t>）分区开挖、坑内临时边坡、软土分层厚度大，损坏工程桩降水井及立柱</a:t>
            </a:r>
            <a:endParaRPr lang="en-US" altLang="zh-CN" sz="3000" dirty="0" smtClean="0"/>
          </a:p>
          <a:p>
            <a:pPr>
              <a:lnSpc>
                <a:spcPct val="110000"/>
              </a:lnSpc>
              <a:spcBef>
                <a:spcPts val="1200"/>
              </a:spcBef>
              <a:buNone/>
            </a:pPr>
            <a:r>
              <a:rPr lang="zh-CN" altLang="en-US" sz="3000" dirty="0" smtClean="0"/>
              <a:t>（</a:t>
            </a:r>
            <a:r>
              <a:rPr lang="en-US" altLang="zh-CN" sz="3000" dirty="0" smtClean="0"/>
              <a:t>8</a:t>
            </a:r>
            <a:r>
              <a:rPr lang="zh-CN" altLang="en-US" sz="3000" dirty="0" smtClean="0"/>
              <a:t>）不按支护设计实施的事故多发</a:t>
            </a:r>
            <a:endParaRPr lang="en-US" altLang="zh-CN" sz="3000" dirty="0" smtClean="0"/>
          </a:p>
          <a:p>
            <a:pPr>
              <a:lnSpc>
                <a:spcPct val="110000"/>
              </a:lnSpc>
              <a:spcBef>
                <a:spcPts val="1200"/>
              </a:spcBef>
              <a:buNone/>
            </a:pPr>
            <a:r>
              <a:rPr lang="en-US" altLang="zh-CN" sz="3000" dirty="0"/>
              <a:t>8</a:t>
            </a:r>
            <a:r>
              <a:rPr lang="en-US" altLang="zh-CN" sz="3000" dirty="0" smtClean="0"/>
              <a:t>.</a:t>
            </a:r>
            <a:r>
              <a:rPr lang="zh-CN" altLang="en-US" sz="3000" dirty="0" smtClean="0"/>
              <a:t>施工方案：</a:t>
            </a:r>
            <a:r>
              <a:rPr lang="en-US" altLang="zh-CN" sz="3000" dirty="0" smtClean="0"/>
              <a:t>37</a:t>
            </a:r>
            <a:r>
              <a:rPr lang="zh-CN" altLang="en-US" sz="3000" dirty="0" smtClean="0"/>
              <a:t>号令，施工工艺、降水井（单井验收、群井试抽、连通性抽水试验）、换拆撑、应急预案（危险源辨识）、土方开挖（道路稳定、分层厚度、压撑、栈桥、立柱降水井工程桩保护）</a:t>
            </a:r>
            <a:endParaRPr lang="zh-CN" altLang="en-US" sz="30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28596" y="571480"/>
            <a:ext cx="8229600" cy="5643602"/>
          </a:xfrm>
        </p:spPr>
        <p:txBody>
          <a:bodyPr>
            <a:normAutofit fontScale="92500" lnSpcReduction="20000"/>
          </a:bodyPr>
          <a:lstStyle/>
          <a:p>
            <a:pPr>
              <a:lnSpc>
                <a:spcPct val="120000"/>
              </a:lnSpc>
              <a:spcBef>
                <a:spcPts val="1200"/>
              </a:spcBef>
              <a:buNone/>
            </a:pPr>
            <a:r>
              <a:rPr lang="en-US" altLang="zh-CN" dirty="0"/>
              <a:t>9</a:t>
            </a:r>
            <a:r>
              <a:rPr lang="en-US" altLang="zh-CN" dirty="0" smtClean="0"/>
              <a:t>.</a:t>
            </a:r>
            <a:r>
              <a:rPr lang="zh-CN" altLang="en-US" dirty="0" smtClean="0"/>
              <a:t>基坑工程质量检测</a:t>
            </a:r>
            <a:endParaRPr lang="en-US" altLang="zh-CN" dirty="0" smtClean="0"/>
          </a:p>
          <a:p>
            <a:pPr>
              <a:lnSpc>
                <a:spcPct val="120000"/>
              </a:lnSpc>
              <a:spcBef>
                <a:spcPts val="1200"/>
              </a:spcBef>
              <a:buNone/>
            </a:pPr>
            <a:r>
              <a:rPr lang="en-US" altLang="zh-CN" dirty="0" smtClean="0"/>
              <a:t>⑴</a:t>
            </a:r>
            <a:r>
              <a:rPr lang="zh-CN" altLang="en-US" dirty="0" smtClean="0"/>
              <a:t>钢材、砼：同主体结构</a:t>
            </a:r>
            <a:endParaRPr lang="en-US" altLang="zh-CN" dirty="0" smtClean="0"/>
          </a:p>
          <a:p>
            <a:pPr>
              <a:lnSpc>
                <a:spcPct val="120000"/>
              </a:lnSpc>
              <a:spcBef>
                <a:spcPts val="1200"/>
              </a:spcBef>
              <a:buNone/>
            </a:pPr>
            <a:r>
              <a:rPr lang="en-US" altLang="zh-CN" dirty="0" smtClean="0"/>
              <a:t>⑵</a:t>
            </a:r>
            <a:r>
              <a:rPr lang="zh-CN" altLang="en-US" dirty="0" smtClean="0"/>
              <a:t>支护桩：低应变法 </a:t>
            </a:r>
            <a:r>
              <a:rPr lang="en-US" altLang="zh-CN" dirty="0" smtClean="0"/>
              <a:t>30</a:t>
            </a:r>
            <a:r>
              <a:rPr lang="zh-CN" altLang="en-US" dirty="0" smtClean="0"/>
              <a:t>％，不少于</a:t>
            </a:r>
            <a:r>
              <a:rPr lang="en-US" altLang="zh-CN" dirty="0" smtClean="0"/>
              <a:t>10</a:t>
            </a:r>
            <a:r>
              <a:rPr lang="zh-CN" altLang="en-US" dirty="0" smtClean="0"/>
              <a:t>根</a:t>
            </a:r>
            <a:r>
              <a:rPr lang="en-US" altLang="zh-CN" dirty="0" smtClean="0"/>
              <a:t>     </a:t>
            </a:r>
          </a:p>
          <a:p>
            <a:pPr>
              <a:lnSpc>
                <a:spcPct val="120000"/>
              </a:lnSpc>
              <a:spcBef>
                <a:spcPts val="1200"/>
              </a:spcBef>
              <a:buNone/>
            </a:pPr>
            <a:r>
              <a:rPr lang="en-US" altLang="zh-CN" dirty="0" smtClean="0"/>
              <a:t>⑶</a:t>
            </a:r>
            <a:r>
              <a:rPr lang="zh-CN" altLang="en-US" dirty="0" smtClean="0"/>
              <a:t>地下连续墙：成槽宽度、深度及垂直度检测</a:t>
            </a:r>
            <a:r>
              <a:rPr lang="en-US" altLang="zh-CN" dirty="0" smtClean="0"/>
              <a:t>20</a:t>
            </a:r>
            <a:r>
              <a:rPr lang="zh-CN" altLang="en-US" dirty="0" smtClean="0"/>
              <a:t>％，每槽段不少于</a:t>
            </a:r>
            <a:r>
              <a:rPr lang="en-US" altLang="zh-CN" dirty="0" smtClean="0"/>
              <a:t>1</a:t>
            </a:r>
            <a:r>
              <a:rPr lang="zh-CN" altLang="en-US" dirty="0" smtClean="0"/>
              <a:t>个段面；声波透射法法</a:t>
            </a:r>
            <a:r>
              <a:rPr lang="en-US" altLang="zh-CN" dirty="0" smtClean="0"/>
              <a:t>20</a:t>
            </a:r>
            <a:r>
              <a:rPr lang="zh-CN" altLang="en-US" dirty="0" smtClean="0"/>
              <a:t>％且不少于</a:t>
            </a:r>
            <a:r>
              <a:rPr lang="en-US" altLang="zh-CN" dirty="0" smtClean="0"/>
              <a:t>3</a:t>
            </a:r>
            <a:r>
              <a:rPr lang="zh-CN" altLang="en-US" dirty="0" smtClean="0"/>
              <a:t>段。必要时钻芯法。</a:t>
            </a:r>
            <a:endParaRPr lang="en-US" altLang="zh-CN" dirty="0" smtClean="0"/>
          </a:p>
          <a:p>
            <a:pPr>
              <a:lnSpc>
                <a:spcPct val="120000"/>
              </a:lnSpc>
              <a:spcBef>
                <a:spcPts val="1200"/>
              </a:spcBef>
              <a:buNone/>
            </a:pPr>
            <a:r>
              <a:rPr lang="en-US" altLang="zh-CN" dirty="0" smtClean="0"/>
              <a:t>⑷</a:t>
            </a:r>
            <a:r>
              <a:rPr lang="zh-CN" altLang="en-US" dirty="0" smtClean="0"/>
              <a:t>锚杆</a:t>
            </a:r>
            <a:r>
              <a:rPr lang="en-US" altLang="zh-CN" dirty="0" smtClean="0"/>
              <a:t>(</a:t>
            </a:r>
            <a:r>
              <a:rPr lang="zh-CN" altLang="en-US" dirty="0" smtClean="0"/>
              <a:t>索</a:t>
            </a:r>
            <a:r>
              <a:rPr lang="en-US" altLang="zh-CN" dirty="0" smtClean="0"/>
              <a:t>)</a:t>
            </a:r>
            <a:r>
              <a:rPr lang="zh-CN" altLang="en-US" dirty="0" smtClean="0">
                <a:sym typeface="Wingdings" pitchFamily="2" charset="2"/>
              </a:rPr>
              <a:t>：</a:t>
            </a:r>
            <a:r>
              <a:rPr lang="en-US" altLang="zh-CN" dirty="0" smtClean="0">
                <a:sym typeface="Wingdings" pitchFamily="2" charset="2"/>
              </a:rPr>
              <a:t>(</a:t>
            </a:r>
            <a:r>
              <a:rPr lang="zh-CN" altLang="en-US" dirty="0" smtClean="0">
                <a:sym typeface="Wingdings" pitchFamily="2" charset="2"/>
              </a:rPr>
              <a:t>抗拔</a:t>
            </a:r>
            <a:r>
              <a:rPr lang="en-US" altLang="zh-CN" dirty="0" smtClean="0">
                <a:sym typeface="Wingdings" pitchFamily="2" charset="2"/>
              </a:rPr>
              <a:t>)</a:t>
            </a:r>
            <a:r>
              <a:rPr lang="zh-CN" altLang="en-US" dirty="0" smtClean="0">
                <a:sym typeface="Wingdings" pitchFamily="2" charset="2"/>
              </a:rPr>
              <a:t>基本试验，同类型锚杆不少于</a:t>
            </a:r>
            <a:r>
              <a:rPr lang="en-US" altLang="zh-CN" dirty="0" smtClean="0">
                <a:sym typeface="Wingdings" pitchFamily="2" charset="2"/>
              </a:rPr>
              <a:t>3</a:t>
            </a:r>
            <a:r>
              <a:rPr lang="zh-CN" altLang="en-US" dirty="0" smtClean="0">
                <a:sym typeface="Wingdings" pitchFamily="2" charset="2"/>
              </a:rPr>
              <a:t>根；抗拔试验检测，</a:t>
            </a:r>
            <a:r>
              <a:rPr lang="en-US" altLang="zh-CN" dirty="0" smtClean="0">
                <a:sym typeface="Wingdings" pitchFamily="2" charset="2"/>
              </a:rPr>
              <a:t>5</a:t>
            </a:r>
            <a:r>
              <a:rPr lang="zh-CN" altLang="en-US" dirty="0" smtClean="0">
                <a:sym typeface="Wingdings" pitchFamily="2" charset="2"/>
              </a:rPr>
              <a:t>％不少于</a:t>
            </a:r>
            <a:r>
              <a:rPr lang="en-US" altLang="zh-CN" dirty="0" smtClean="0">
                <a:sym typeface="Wingdings" pitchFamily="2" charset="2"/>
              </a:rPr>
              <a:t>6</a:t>
            </a:r>
            <a:r>
              <a:rPr lang="zh-CN" altLang="en-US" dirty="0" smtClean="0">
                <a:sym typeface="Wingdings" pitchFamily="2" charset="2"/>
              </a:rPr>
              <a:t>根。</a:t>
            </a:r>
            <a:endParaRPr lang="en-US" altLang="zh-CN" dirty="0" smtClean="0">
              <a:sym typeface="Wingdings" pitchFamily="2" charset="2"/>
            </a:endParaRPr>
          </a:p>
          <a:p>
            <a:pPr>
              <a:lnSpc>
                <a:spcPct val="120000"/>
              </a:lnSpc>
              <a:spcBef>
                <a:spcPts val="1200"/>
              </a:spcBef>
              <a:buNone/>
            </a:pPr>
            <a:r>
              <a:rPr lang="en-US" altLang="zh-CN" dirty="0" smtClean="0"/>
              <a:t>⑸</a:t>
            </a:r>
            <a:r>
              <a:rPr lang="zh-CN" altLang="en-US" dirty="0" smtClean="0"/>
              <a:t>被动区加固、水泥土挡墙、双排桩间加固：钻芯法、动力触探法。</a:t>
            </a:r>
          </a:p>
          <a:p>
            <a:pPr>
              <a:lnSpc>
                <a:spcPct val="120000"/>
              </a:lnSpc>
              <a:spcBef>
                <a:spcPts val="1200"/>
              </a:spcBef>
              <a:buNone/>
            </a:pPr>
            <a:endParaRPr lang="en-US" altLang="zh-CN" sz="3000" dirty="0" smtClean="0">
              <a:sym typeface="Wingdings" pitchFamily="2" charset="2"/>
            </a:endParaRPr>
          </a:p>
          <a:p>
            <a:endParaRPr lang="en-US" altLang="zh-CN" dirty="0" smtClean="0">
              <a:sym typeface="Wingdings" pitchFamily="2" charset="2"/>
            </a:endParaRPr>
          </a:p>
          <a:p>
            <a:endParaRPr lang="en-US" altLang="zh-CN" dirty="0" smtClean="0">
              <a:sym typeface="Wingdings" pitchFamily="2" charset="2"/>
            </a:endParaRPr>
          </a:p>
          <a:p>
            <a:endParaRPr lang="en-US" altLang="zh-CN" dirty="0" smtClean="0">
              <a:sym typeface="Wingdings" pitchFamily="2" charset="2"/>
            </a:endParaRPr>
          </a:p>
          <a:p>
            <a:endParaRPr lang="zh-CN" alt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500034" y="1071546"/>
            <a:ext cx="8229600" cy="4714908"/>
          </a:xfrm>
        </p:spPr>
        <p:txBody>
          <a:bodyPr>
            <a:noAutofit/>
          </a:bodyPr>
          <a:lstStyle/>
          <a:p>
            <a:pPr>
              <a:spcBef>
                <a:spcPts val="1200"/>
              </a:spcBef>
              <a:buNone/>
            </a:pPr>
            <a:r>
              <a:rPr lang="en-US" altLang="zh-CN" sz="3000" dirty="0" smtClean="0"/>
              <a:t>10.</a:t>
            </a:r>
            <a:r>
              <a:rPr lang="zh-CN" altLang="en-US" sz="3000" dirty="0" smtClean="0"/>
              <a:t>基坑监测</a:t>
            </a:r>
            <a:endParaRPr lang="en-US" altLang="zh-CN" sz="3000" dirty="0" smtClean="0"/>
          </a:p>
          <a:p>
            <a:pPr>
              <a:spcBef>
                <a:spcPts val="1200"/>
              </a:spcBef>
              <a:buNone/>
            </a:pPr>
            <a:r>
              <a:rPr lang="en-US" altLang="zh-CN" sz="3000" dirty="0" smtClean="0"/>
              <a:t>⑴</a:t>
            </a:r>
            <a:r>
              <a:rPr lang="zh-CN" altLang="en-US" sz="3000" dirty="0" smtClean="0"/>
              <a:t>基坑支护结构水平变形控制标准值</a:t>
            </a:r>
            <a:endParaRPr lang="en-US" altLang="zh-CN" sz="3000" dirty="0" smtClean="0"/>
          </a:p>
          <a:p>
            <a:pPr>
              <a:spcBef>
                <a:spcPts val="1200"/>
              </a:spcBef>
              <a:buNone/>
            </a:pPr>
            <a:r>
              <a:rPr lang="en-US" altLang="zh-CN" sz="3000" dirty="0" smtClean="0"/>
              <a:t>     </a:t>
            </a:r>
            <a:r>
              <a:rPr lang="zh-CN" altLang="en-US" sz="3000" dirty="0" smtClean="0"/>
              <a:t>一级：特殊重要保护对象，</a:t>
            </a:r>
            <a:r>
              <a:rPr lang="en-US" altLang="zh-CN" sz="3000" dirty="0" smtClean="0"/>
              <a:t>a</a:t>
            </a:r>
            <a:r>
              <a:rPr lang="zh-CN" altLang="en-US" sz="3000" dirty="0" smtClean="0"/>
              <a:t>＜</a:t>
            </a:r>
            <a:r>
              <a:rPr lang="en-US" altLang="zh-CN" sz="3000" dirty="0" smtClean="0"/>
              <a:t>H,30mm</a:t>
            </a:r>
          </a:p>
          <a:p>
            <a:pPr>
              <a:spcBef>
                <a:spcPts val="1200"/>
              </a:spcBef>
              <a:buNone/>
            </a:pPr>
            <a:r>
              <a:rPr lang="zh-CN" altLang="en-US" sz="3000" dirty="0" smtClean="0"/>
              <a:t>                  特殊重要保护对象</a:t>
            </a:r>
            <a:r>
              <a:rPr lang="en-US" altLang="zh-CN" sz="3000" dirty="0" smtClean="0"/>
              <a:t>,H ≤a ≦2H, 40mm</a:t>
            </a:r>
          </a:p>
          <a:p>
            <a:pPr>
              <a:spcBef>
                <a:spcPts val="1200"/>
              </a:spcBef>
              <a:buNone/>
            </a:pPr>
            <a:r>
              <a:rPr lang="zh-CN" altLang="en-US" sz="3000" dirty="0" smtClean="0"/>
              <a:t>                       重要保护对象</a:t>
            </a:r>
            <a:r>
              <a:rPr lang="en-US" altLang="zh-CN" sz="3000" dirty="0" smtClean="0"/>
              <a:t>, </a:t>
            </a:r>
            <a:r>
              <a:rPr lang="zh-CN" altLang="en-US" sz="3000" dirty="0" smtClean="0"/>
              <a:t>  </a:t>
            </a:r>
            <a:r>
              <a:rPr lang="en-US" altLang="zh-CN" sz="3000" dirty="0" smtClean="0"/>
              <a:t>a </a:t>
            </a:r>
            <a:r>
              <a:rPr lang="zh-CN" altLang="en-US" sz="3000" dirty="0" smtClean="0"/>
              <a:t>＜</a:t>
            </a:r>
            <a:r>
              <a:rPr lang="en-US" altLang="zh-CN" sz="3000" dirty="0" smtClean="0"/>
              <a:t>H,40mm</a:t>
            </a:r>
          </a:p>
          <a:p>
            <a:pPr>
              <a:spcBef>
                <a:spcPts val="1200"/>
              </a:spcBef>
              <a:buNone/>
            </a:pPr>
            <a:r>
              <a:rPr lang="en-US" altLang="zh-CN" sz="3000" dirty="0" smtClean="0"/>
              <a:t>                       </a:t>
            </a:r>
            <a:r>
              <a:rPr lang="zh-CN" altLang="en-US" sz="3000" dirty="0" smtClean="0"/>
              <a:t>一般保护对象，                  </a:t>
            </a:r>
            <a:r>
              <a:rPr lang="en-US" altLang="zh-CN" sz="3000" dirty="0" smtClean="0"/>
              <a:t>50mm</a:t>
            </a:r>
          </a:p>
          <a:p>
            <a:pPr>
              <a:spcBef>
                <a:spcPts val="1200"/>
              </a:spcBef>
              <a:buNone/>
            </a:pPr>
            <a:r>
              <a:rPr lang="en-US" altLang="zh-CN" sz="3000" dirty="0" smtClean="0"/>
              <a:t>       </a:t>
            </a:r>
            <a:r>
              <a:rPr lang="zh-CN" altLang="en-US" sz="3000" dirty="0" smtClean="0"/>
              <a:t>二级：                                                    </a:t>
            </a:r>
            <a:r>
              <a:rPr lang="en-US" altLang="zh-CN" sz="3000" dirty="0" smtClean="0"/>
              <a:t>80mm</a:t>
            </a:r>
            <a:endParaRPr lang="zh-CN" altLang="en-US" sz="30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771556" y="857232"/>
            <a:ext cx="8229600" cy="5357850"/>
          </a:xfrm>
        </p:spPr>
        <p:txBody>
          <a:bodyPr>
            <a:noAutofit/>
          </a:bodyPr>
          <a:lstStyle/>
          <a:p>
            <a:pPr>
              <a:spcBef>
                <a:spcPts val="1200"/>
              </a:spcBef>
              <a:buNone/>
            </a:pPr>
            <a:r>
              <a:rPr lang="zh-CN" altLang="en-US" sz="3000" dirty="0" smtClean="0"/>
              <a:t>⑵基坑主要监测项目</a:t>
            </a:r>
            <a:endParaRPr lang="en-US" altLang="zh-CN" sz="3000" dirty="0" smtClean="0"/>
          </a:p>
          <a:p>
            <a:pPr>
              <a:spcBef>
                <a:spcPts val="1200"/>
              </a:spcBef>
              <a:buNone/>
            </a:pPr>
            <a:r>
              <a:rPr lang="zh-CN" altLang="en-US" sz="3000" dirty="0" smtClean="0"/>
              <a:t>   支护桩（墙）顶部竖向、水平位移</a:t>
            </a:r>
            <a:r>
              <a:rPr lang="en-US" altLang="zh-CN" sz="3000" dirty="0" smtClean="0"/>
              <a:t>;</a:t>
            </a:r>
          </a:p>
          <a:p>
            <a:pPr>
              <a:spcBef>
                <a:spcPts val="1200"/>
              </a:spcBef>
              <a:buNone/>
            </a:pPr>
            <a:r>
              <a:rPr lang="en-US" altLang="zh-CN" sz="3000" dirty="0" smtClean="0"/>
              <a:t>   </a:t>
            </a:r>
            <a:r>
              <a:rPr lang="zh-CN" altLang="en-US" sz="3000" dirty="0" smtClean="0"/>
              <a:t>支护桩（墙）侧向变形（深层水平位移）</a:t>
            </a:r>
            <a:r>
              <a:rPr lang="en-US" altLang="zh-CN" sz="3000" dirty="0" smtClean="0"/>
              <a:t>;</a:t>
            </a:r>
          </a:p>
          <a:p>
            <a:pPr>
              <a:spcBef>
                <a:spcPts val="1200"/>
              </a:spcBef>
              <a:buNone/>
            </a:pPr>
            <a:r>
              <a:rPr lang="en-US" altLang="zh-CN" sz="3000" dirty="0" smtClean="0"/>
              <a:t>   </a:t>
            </a:r>
            <a:r>
              <a:rPr lang="zh-CN" altLang="en-US" sz="3000" dirty="0" smtClean="0"/>
              <a:t>支护桩（墙）内力</a:t>
            </a:r>
            <a:r>
              <a:rPr lang="en-US" altLang="zh-CN" sz="3000" dirty="0" smtClean="0"/>
              <a:t> ;          </a:t>
            </a:r>
            <a:r>
              <a:rPr lang="zh-CN" altLang="en-US" sz="3000" dirty="0" smtClean="0"/>
              <a:t>支撑轴力</a:t>
            </a:r>
            <a:r>
              <a:rPr lang="en-US" altLang="zh-CN" sz="3000" dirty="0" smtClean="0"/>
              <a:t>;</a:t>
            </a:r>
          </a:p>
          <a:p>
            <a:pPr>
              <a:spcBef>
                <a:spcPts val="1200"/>
              </a:spcBef>
              <a:buNone/>
            </a:pPr>
            <a:r>
              <a:rPr lang="en-US" altLang="zh-CN" sz="3000" dirty="0" smtClean="0"/>
              <a:t>   </a:t>
            </a:r>
            <a:r>
              <a:rPr lang="zh-CN" altLang="en-US" sz="3000" dirty="0" smtClean="0"/>
              <a:t>锚杆拉力 </a:t>
            </a:r>
            <a:r>
              <a:rPr lang="en-US" altLang="zh-CN" sz="3000" dirty="0" smtClean="0"/>
              <a:t>;</a:t>
            </a:r>
            <a:r>
              <a:rPr lang="zh-CN" altLang="en-US" sz="3000" dirty="0" smtClean="0"/>
              <a:t>                     立柱竖向位移</a:t>
            </a:r>
            <a:r>
              <a:rPr lang="en-US" altLang="zh-CN" sz="3000" dirty="0" smtClean="0"/>
              <a:t>;</a:t>
            </a:r>
          </a:p>
          <a:p>
            <a:pPr>
              <a:spcBef>
                <a:spcPts val="1200"/>
              </a:spcBef>
              <a:buNone/>
            </a:pPr>
            <a:r>
              <a:rPr lang="en-US" altLang="zh-CN" sz="3000" dirty="0" smtClean="0"/>
              <a:t>   </a:t>
            </a:r>
            <a:r>
              <a:rPr lang="zh-CN" altLang="en-US" sz="3000" dirty="0" smtClean="0"/>
              <a:t>地表沉降</a:t>
            </a:r>
            <a:r>
              <a:rPr lang="en-US" altLang="zh-CN" sz="3000" dirty="0" smtClean="0"/>
              <a:t>;</a:t>
            </a:r>
            <a:r>
              <a:rPr lang="zh-CN" altLang="en-US" sz="3000" dirty="0" smtClean="0"/>
              <a:t>      邻近建筑、道路水平及竖向位移</a:t>
            </a:r>
            <a:r>
              <a:rPr lang="en-US" altLang="zh-CN" sz="3000" dirty="0" smtClean="0"/>
              <a:t>;</a:t>
            </a:r>
          </a:p>
          <a:p>
            <a:pPr>
              <a:spcBef>
                <a:spcPts val="1200"/>
              </a:spcBef>
              <a:buNone/>
            </a:pPr>
            <a:r>
              <a:rPr lang="en-US" altLang="zh-CN" sz="3000" dirty="0" smtClean="0"/>
              <a:t>   </a:t>
            </a:r>
            <a:r>
              <a:rPr lang="zh-CN" altLang="en-US" sz="3000" dirty="0" smtClean="0"/>
              <a:t>邻近地下管线水平及竖向位移</a:t>
            </a:r>
            <a:r>
              <a:rPr lang="en-US" altLang="zh-CN" sz="3000" dirty="0" smtClean="0"/>
              <a:t>;</a:t>
            </a:r>
          </a:p>
          <a:p>
            <a:pPr>
              <a:spcBef>
                <a:spcPts val="1200"/>
              </a:spcBef>
              <a:buNone/>
            </a:pPr>
            <a:r>
              <a:rPr lang="en-US" altLang="zh-CN" sz="3000" dirty="0" smtClean="0"/>
              <a:t>   </a:t>
            </a:r>
            <a:r>
              <a:rPr lang="zh-CN" altLang="en-US" sz="3000" dirty="0" smtClean="0"/>
              <a:t>基坑内、外地下水位及含砂率</a:t>
            </a:r>
            <a:r>
              <a:rPr lang="en-US" altLang="zh-CN" sz="3000" dirty="0" smtClean="0"/>
              <a:t>  ; </a:t>
            </a:r>
            <a:endParaRPr lang="zh-CN" altLang="en-US" sz="30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dirty="0"/>
          </a:p>
        </p:txBody>
      </p:sp>
      <p:sp>
        <p:nvSpPr>
          <p:cNvPr id="3" name="内容占位符 2"/>
          <p:cNvSpPr>
            <a:spLocks noGrp="1"/>
          </p:cNvSpPr>
          <p:nvPr>
            <p:ph idx="1"/>
          </p:nvPr>
        </p:nvSpPr>
        <p:spPr/>
        <p:txBody>
          <a:bodyPr>
            <a:normAutofit/>
          </a:bodyPr>
          <a:lstStyle/>
          <a:p>
            <a:pPr>
              <a:spcBef>
                <a:spcPts val="1200"/>
              </a:spcBef>
              <a:buNone/>
            </a:pPr>
            <a:r>
              <a:rPr lang="en-US" altLang="zh-CN" sz="3000" dirty="0" smtClean="0"/>
              <a:t>⑶</a:t>
            </a:r>
            <a:r>
              <a:rPr lang="zh-CN" altLang="en-US" sz="3000" dirty="0" smtClean="0"/>
              <a:t>监测频率</a:t>
            </a:r>
            <a:endParaRPr lang="en-US" altLang="zh-CN" sz="3000" dirty="0" smtClean="0"/>
          </a:p>
          <a:p>
            <a:pPr>
              <a:spcBef>
                <a:spcPts val="1200"/>
              </a:spcBef>
              <a:buNone/>
            </a:pPr>
            <a:r>
              <a:rPr lang="en-US" altLang="zh-CN" sz="3000" dirty="0" smtClean="0"/>
              <a:t>       </a:t>
            </a:r>
            <a:r>
              <a:rPr lang="zh-CN" altLang="en-US" sz="3000" dirty="0" smtClean="0"/>
              <a:t>土方开挖至</a:t>
            </a:r>
            <a:r>
              <a:rPr lang="en-US" altLang="zh-CN" sz="3000" dirty="0" smtClean="0"/>
              <a:t>0-1 </a:t>
            </a:r>
            <a:r>
              <a:rPr lang="zh-CN" altLang="en-US" sz="3000" dirty="0" smtClean="0"/>
              <a:t>／</a:t>
            </a:r>
            <a:r>
              <a:rPr lang="en-US" altLang="zh-CN" sz="3000" dirty="0" smtClean="0"/>
              <a:t>3H                  1</a:t>
            </a:r>
            <a:r>
              <a:rPr lang="zh-CN" altLang="en-US" sz="3000" dirty="0" smtClean="0"/>
              <a:t>次／</a:t>
            </a:r>
            <a:r>
              <a:rPr lang="en-US" altLang="zh-CN" sz="3000" dirty="0" smtClean="0"/>
              <a:t>3d</a:t>
            </a:r>
          </a:p>
          <a:p>
            <a:pPr>
              <a:spcBef>
                <a:spcPts val="1200"/>
              </a:spcBef>
              <a:buNone/>
            </a:pPr>
            <a:r>
              <a:rPr lang="en-US" altLang="zh-CN" sz="3000" dirty="0" smtClean="0"/>
              <a:t>        </a:t>
            </a:r>
            <a:r>
              <a:rPr lang="zh-CN" altLang="en-US" sz="3000" dirty="0" smtClean="0"/>
              <a:t>土方开挖至</a:t>
            </a:r>
            <a:r>
              <a:rPr lang="en-US" altLang="zh-CN" sz="3000" dirty="0" smtClean="0"/>
              <a:t>1 </a:t>
            </a:r>
            <a:r>
              <a:rPr lang="zh-CN" altLang="en-US" sz="3000" dirty="0" smtClean="0"/>
              <a:t>／</a:t>
            </a:r>
            <a:r>
              <a:rPr lang="en-US" altLang="zh-CN" sz="3000" dirty="0" smtClean="0"/>
              <a:t>3-2 </a:t>
            </a:r>
            <a:r>
              <a:rPr lang="zh-CN" altLang="en-US" sz="3000" dirty="0" smtClean="0"/>
              <a:t>／</a:t>
            </a:r>
            <a:r>
              <a:rPr lang="en-US" altLang="zh-CN" sz="3000" dirty="0" smtClean="0"/>
              <a:t>3H          1</a:t>
            </a:r>
            <a:r>
              <a:rPr lang="zh-CN" altLang="en-US" sz="3000" dirty="0" smtClean="0"/>
              <a:t>次／</a:t>
            </a:r>
            <a:r>
              <a:rPr lang="en-US" altLang="zh-CN" sz="3000" dirty="0" smtClean="0"/>
              <a:t>2d</a:t>
            </a:r>
          </a:p>
          <a:p>
            <a:pPr>
              <a:spcBef>
                <a:spcPts val="1200"/>
              </a:spcBef>
              <a:buNone/>
            </a:pPr>
            <a:r>
              <a:rPr lang="en-US" altLang="zh-CN" sz="3000" dirty="0" smtClean="0"/>
              <a:t>        </a:t>
            </a:r>
            <a:r>
              <a:rPr lang="zh-CN" altLang="en-US" sz="3000" dirty="0" smtClean="0"/>
              <a:t>土方开挖至</a:t>
            </a:r>
            <a:r>
              <a:rPr lang="en-US" altLang="zh-CN" sz="3000" dirty="0" smtClean="0"/>
              <a:t>2 </a:t>
            </a:r>
            <a:r>
              <a:rPr lang="zh-CN" altLang="en-US" sz="3000" dirty="0" smtClean="0"/>
              <a:t>／</a:t>
            </a:r>
            <a:r>
              <a:rPr lang="en-US" altLang="zh-CN" sz="3000" dirty="0" smtClean="0"/>
              <a:t>3-1H                  1</a:t>
            </a:r>
            <a:r>
              <a:rPr lang="zh-CN" altLang="en-US" sz="3000" dirty="0" smtClean="0"/>
              <a:t>次／</a:t>
            </a:r>
            <a:r>
              <a:rPr lang="en-US" altLang="zh-CN" sz="3000" dirty="0" smtClean="0"/>
              <a:t>1d</a:t>
            </a:r>
          </a:p>
          <a:p>
            <a:pPr>
              <a:spcBef>
                <a:spcPts val="1200"/>
              </a:spcBef>
              <a:buNone/>
            </a:pPr>
            <a:r>
              <a:rPr lang="zh-CN" altLang="en-US" sz="3000" dirty="0" smtClean="0"/>
              <a:t>     各道支撑开始拆除至拆除完成后</a:t>
            </a:r>
            <a:r>
              <a:rPr lang="en-US" altLang="zh-CN" sz="3000" dirty="0" smtClean="0"/>
              <a:t>3</a:t>
            </a:r>
            <a:r>
              <a:rPr lang="zh-CN" altLang="en-US" sz="3000" dirty="0" smtClean="0"/>
              <a:t>天 </a:t>
            </a:r>
            <a:r>
              <a:rPr lang="en-US" altLang="zh-CN" sz="3000" dirty="0" smtClean="0"/>
              <a:t>1</a:t>
            </a:r>
            <a:r>
              <a:rPr lang="zh-CN" altLang="en-US" sz="3000" dirty="0" smtClean="0"/>
              <a:t>次／</a:t>
            </a:r>
            <a:r>
              <a:rPr lang="en-US" altLang="zh-CN" sz="3000" dirty="0" smtClean="0"/>
              <a:t>d</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500034" y="1071546"/>
            <a:ext cx="8229600" cy="5429288"/>
          </a:xfrm>
        </p:spPr>
        <p:txBody>
          <a:bodyPr>
            <a:normAutofit/>
          </a:bodyPr>
          <a:lstStyle/>
          <a:p>
            <a:pPr>
              <a:spcBef>
                <a:spcPts val="1200"/>
              </a:spcBef>
              <a:buNone/>
            </a:pPr>
            <a:r>
              <a:rPr lang="en-US" altLang="zh-CN" sz="3000" dirty="0" smtClean="0"/>
              <a:t>⑷</a:t>
            </a:r>
            <a:r>
              <a:rPr lang="zh-CN" altLang="en-US" sz="3000" dirty="0" smtClean="0"/>
              <a:t>监测报警值</a:t>
            </a:r>
            <a:endParaRPr lang="en-US" altLang="zh-CN" sz="3000" dirty="0" smtClean="0"/>
          </a:p>
          <a:p>
            <a:pPr>
              <a:spcBef>
                <a:spcPts val="1200"/>
              </a:spcBef>
              <a:buNone/>
            </a:pPr>
            <a:r>
              <a:rPr lang="en-US" altLang="zh-CN" sz="3000" dirty="0" smtClean="0"/>
              <a:t>  </a:t>
            </a:r>
            <a:r>
              <a:rPr lang="zh-CN" altLang="en-US" sz="3000" dirty="0" smtClean="0"/>
              <a:t>支护桩</a:t>
            </a:r>
            <a:r>
              <a:rPr lang="en-US" altLang="zh-CN" sz="3000" dirty="0" smtClean="0"/>
              <a:t>(</a:t>
            </a:r>
            <a:r>
              <a:rPr lang="zh-CN" altLang="en-US" sz="3000" dirty="0" smtClean="0"/>
              <a:t>墙</a:t>
            </a:r>
            <a:r>
              <a:rPr lang="en-US" altLang="zh-CN" sz="3000" dirty="0" smtClean="0"/>
              <a:t>)</a:t>
            </a:r>
            <a:r>
              <a:rPr lang="zh-CN" altLang="en-US" sz="3000" dirty="0" smtClean="0"/>
              <a:t>累计位移值</a:t>
            </a:r>
            <a:r>
              <a:rPr lang="en-US" altLang="zh-CN" sz="3000" dirty="0" smtClean="0"/>
              <a:t>:80 </a:t>
            </a:r>
            <a:r>
              <a:rPr lang="zh-CN" altLang="en-US" sz="3000" dirty="0" smtClean="0"/>
              <a:t>％变形控制值</a:t>
            </a:r>
            <a:endParaRPr lang="en-US" altLang="zh-CN" sz="3000" dirty="0" smtClean="0"/>
          </a:p>
          <a:p>
            <a:pPr>
              <a:spcBef>
                <a:spcPts val="1200"/>
              </a:spcBef>
              <a:buNone/>
            </a:pPr>
            <a:r>
              <a:rPr lang="en-US" altLang="zh-CN" sz="3000" dirty="0" smtClean="0"/>
              <a:t>  </a:t>
            </a:r>
            <a:r>
              <a:rPr lang="zh-CN" altLang="en-US" sz="3000" dirty="0" smtClean="0"/>
              <a:t>支护桩</a:t>
            </a:r>
            <a:r>
              <a:rPr lang="en-US" altLang="zh-CN" sz="3000" dirty="0" smtClean="0"/>
              <a:t>(</a:t>
            </a:r>
            <a:r>
              <a:rPr lang="zh-CN" altLang="en-US" sz="3000" dirty="0" smtClean="0"/>
              <a:t>墙</a:t>
            </a:r>
            <a:r>
              <a:rPr lang="en-US" altLang="zh-CN" sz="3000" dirty="0" smtClean="0"/>
              <a:t>)</a:t>
            </a:r>
            <a:r>
              <a:rPr lang="zh-CN" altLang="en-US" sz="3000" dirty="0" smtClean="0"/>
              <a:t>连续三天速率：一级</a:t>
            </a:r>
            <a:r>
              <a:rPr lang="en-US" altLang="zh-CN" sz="3000" dirty="0" smtClean="0"/>
              <a:t>2mm,</a:t>
            </a:r>
            <a:r>
              <a:rPr lang="zh-CN" altLang="en-US" sz="3000" dirty="0" smtClean="0"/>
              <a:t>二级</a:t>
            </a:r>
            <a:r>
              <a:rPr lang="en-US" altLang="zh-CN" sz="3000" dirty="0" smtClean="0"/>
              <a:t>3mm</a:t>
            </a:r>
          </a:p>
          <a:p>
            <a:pPr>
              <a:spcBef>
                <a:spcPts val="1200"/>
              </a:spcBef>
              <a:buNone/>
            </a:pPr>
            <a:r>
              <a:rPr lang="en-US" altLang="zh-CN" sz="3000" dirty="0" smtClean="0"/>
              <a:t>  </a:t>
            </a:r>
            <a:r>
              <a:rPr lang="zh-CN" altLang="en-US" sz="3000" dirty="0" smtClean="0"/>
              <a:t>支撑轴力：设计控制值的</a:t>
            </a:r>
            <a:r>
              <a:rPr lang="en-US" altLang="zh-CN" sz="3000" dirty="0" smtClean="0"/>
              <a:t>80 </a:t>
            </a:r>
            <a:r>
              <a:rPr lang="zh-CN" altLang="en-US" sz="3000" dirty="0" smtClean="0"/>
              <a:t>％</a:t>
            </a:r>
            <a:endParaRPr lang="en-US" altLang="zh-CN" sz="3000" dirty="0" smtClean="0"/>
          </a:p>
          <a:p>
            <a:pPr>
              <a:spcBef>
                <a:spcPts val="1200"/>
              </a:spcBef>
              <a:buNone/>
            </a:pPr>
            <a:r>
              <a:rPr lang="en-US" altLang="zh-CN" sz="3000" dirty="0" smtClean="0"/>
              <a:t>  </a:t>
            </a:r>
            <a:r>
              <a:rPr lang="zh-CN" altLang="en-US" sz="3000" dirty="0" smtClean="0"/>
              <a:t>周边建筑位移及沉降：连续三天</a:t>
            </a:r>
            <a:r>
              <a:rPr lang="en-US" altLang="zh-CN" sz="3000" dirty="0" smtClean="0"/>
              <a:t>2mm/d,</a:t>
            </a:r>
            <a:r>
              <a:rPr lang="zh-CN" altLang="en-US" sz="3000" dirty="0" smtClean="0"/>
              <a:t>累计值</a:t>
            </a:r>
            <a:r>
              <a:rPr lang="en-US" altLang="zh-CN" sz="3000" dirty="0" smtClean="0"/>
              <a:t>30mm</a:t>
            </a:r>
          </a:p>
          <a:p>
            <a:pPr>
              <a:spcBef>
                <a:spcPts val="1200"/>
              </a:spcBef>
              <a:buNone/>
            </a:pPr>
            <a:r>
              <a:rPr lang="en-US" altLang="zh-CN" sz="3000" dirty="0" smtClean="0"/>
              <a:t>  </a:t>
            </a:r>
            <a:r>
              <a:rPr lang="zh-CN" altLang="en-US" sz="3000" dirty="0" smtClean="0"/>
              <a:t>周边管线位移：</a:t>
            </a:r>
            <a:r>
              <a:rPr lang="en-US" altLang="zh-CN" sz="3000" dirty="0" smtClean="0"/>
              <a:t>2-4mm </a:t>
            </a:r>
            <a:r>
              <a:rPr lang="zh-CN" altLang="en-US" sz="3000" dirty="0" smtClean="0"/>
              <a:t>／</a:t>
            </a:r>
            <a:r>
              <a:rPr lang="en-US" altLang="zh-CN" sz="3000" dirty="0" smtClean="0"/>
              <a:t>d,20-40mm(</a:t>
            </a:r>
            <a:r>
              <a:rPr lang="zh-CN" altLang="en-US" sz="3000" dirty="0" smtClean="0"/>
              <a:t>刚、柔性</a:t>
            </a:r>
            <a:r>
              <a:rPr lang="en-US" altLang="zh-CN" sz="3000" dirty="0" smtClean="0"/>
              <a:t>)</a:t>
            </a:r>
            <a:endParaRPr lang="zh-CN" altLang="en-US" sz="30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dirty="0" smtClean="0"/>
              <a:t>二、地基基础</a:t>
            </a:r>
            <a:endParaRPr lang="en-US" altLang="zh-CN" dirty="0" smtClean="0"/>
          </a:p>
          <a:p>
            <a:r>
              <a:rPr lang="en-US" altLang="zh-CN" dirty="0"/>
              <a:t> </a:t>
            </a:r>
            <a:r>
              <a:rPr lang="en-US" altLang="zh-CN" dirty="0" smtClean="0"/>
              <a:t> </a:t>
            </a:r>
            <a:r>
              <a:rPr lang="zh-CN" altLang="en-US" dirty="0" smtClean="0"/>
              <a:t>天然地基、桩基、地基处理</a:t>
            </a:r>
            <a:endParaRPr lang="en-US" altLang="zh-CN" dirty="0" smtClean="0"/>
          </a:p>
          <a:p>
            <a:r>
              <a:rPr lang="zh-CN" altLang="en-US" dirty="0" smtClean="0"/>
              <a:t>（一）天然地基</a:t>
            </a:r>
            <a:endParaRPr lang="en-US" altLang="zh-CN" dirty="0" smtClean="0"/>
          </a:p>
          <a:p>
            <a:r>
              <a:rPr lang="en-US" altLang="zh-CN" dirty="0" smtClean="0"/>
              <a:t>1</a:t>
            </a:r>
            <a:r>
              <a:rPr lang="en-US" altLang="zh-CN" dirty="0"/>
              <a:t>.</a:t>
            </a:r>
            <a:r>
              <a:rPr lang="zh-CN" altLang="en-US" dirty="0" smtClean="0"/>
              <a:t>验槽记录：基底土层名称应有土层名及土层号，各方签章，并绘制平面图，注明超挖深度、范围及回填情况</a:t>
            </a:r>
            <a:endParaRPr lang="en-US" altLang="zh-CN" dirty="0" smtClean="0"/>
          </a:p>
          <a:p>
            <a:r>
              <a:rPr lang="en-US" altLang="zh-CN" dirty="0" smtClean="0"/>
              <a:t>2.</a:t>
            </a:r>
            <a:r>
              <a:rPr lang="zh-CN" altLang="en-US" dirty="0" smtClean="0"/>
              <a:t>甲级设计等级应进行浅层平板载荷试验</a:t>
            </a:r>
            <a:endParaRPr lang="en-US" altLang="zh-CN" dirty="0" smtClean="0"/>
          </a:p>
          <a:p>
            <a:r>
              <a:rPr lang="en-US" altLang="zh-CN" dirty="0" smtClean="0"/>
              <a:t>3.</a:t>
            </a:r>
            <a:r>
              <a:rPr lang="zh-CN" altLang="en-US" dirty="0" smtClean="0"/>
              <a:t>持力层厚度差异</a:t>
            </a:r>
            <a:endParaRPr lang="zh-CN" altLang="en-US" dirty="0"/>
          </a:p>
        </p:txBody>
      </p:sp>
    </p:spTree>
    <p:extLst>
      <p:ext uri="{BB962C8B-B14F-4D97-AF65-F5344CB8AC3E}">
        <p14:creationId xmlns:p14="http://schemas.microsoft.com/office/powerpoint/2010/main" val="216681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62500" lnSpcReduction="20000"/>
          </a:bodyPr>
          <a:lstStyle/>
          <a:p>
            <a:r>
              <a:rPr lang="zh-CN" altLang="en-US" b="1" dirty="0" smtClean="0"/>
              <a:t>（二）桩基</a:t>
            </a:r>
            <a:endParaRPr lang="en-US" altLang="zh-CN" b="1" dirty="0" smtClean="0"/>
          </a:p>
          <a:p>
            <a:r>
              <a:rPr lang="zh-CN" altLang="en-US" b="1" dirty="0"/>
              <a:t>桩</a:t>
            </a:r>
            <a:r>
              <a:rPr lang="zh-CN" altLang="en-US" b="1" dirty="0" smtClean="0"/>
              <a:t>位控制：软土、回填土场地、桩机自动定位校核</a:t>
            </a:r>
            <a:endParaRPr lang="en-US" altLang="zh-CN" b="1" dirty="0" smtClean="0"/>
          </a:p>
          <a:p>
            <a:r>
              <a:rPr lang="zh-CN" altLang="en-US" dirty="0" smtClean="0"/>
              <a:t>常用桩型</a:t>
            </a:r>
            <a:r>
              <a:rPr lang="zh-CN" altLang="en-US" dirty="0" smtClean="0">
                <a:sym typeface="Wingdings" panose="05000000000000000000" pitchFamily="2" charset="2"/>
              </a:rPr>
              <a:t>（回旋或冲击钻、旋挖、旋挖扩底、长螺旋</a:t>
            </a:r>
            <a:r>
              <a:rPr lang="zh-CN" altLang="en-US" dirty="0">
                <a:sym typeface="Wingdings" panose="05000000000000000000" pitchFamily="2" charset="2"/>
              </a:rPr>
              <a:t>压灌</a:t>
            </a:r>
            <a:r>
              <a:rPr lang="zh-CN" altLang="en-US" dirty="0" smtClean="0">
                <a:sym typeface="Wingdings" panose="05000000000000000000" pitchFamily="2" charset="2"/>
              </a:rPr>
              <a:t>）</a:t>
            </a:r>
            <a:r>
              <a:rPr lang="zh-CN" altLang="en-US" dirty="0" smtClean="0"/>
              <a:t>钻孔灌注桩（摩擦型、端承型）（干成孔、水下灌注混凝土），挖孔桩，预制桩（方桩、管桩、空心方桩）（深厚软土、上浮、桩端岩石强度、桩端下软弱夹层、桩尖）</a:t>
            </a:r>
            <a:endParaRPr lang="en-US" altLang="zh-CN" dirty="0"/>
          </a:p>
          <a:p>
            <a:r>
              <a:rPr lang="zh-CN" altLang="en-US" dirty="0" smtClean="0"/>
              <a:t>钻孔桩控制：护筒高度、泥浆、垂直度（旋挖、地下障碍物、岩面倾斜）、入岩深度、二次清孔、连续浇筑、超灌高度、后压浆、自评及评估报告</a:t>
            </a:r>
            <a:endParaRPr lang="en-US" altLang="zh-CN" dirty="0" smtClean="0"/>
          </a:p>
          <a:p>
            <a:r>
              <a:rPr lang="zh-CN" altLang="en-US" dirty="0" smtClean="0"/>
              <a:t>可融岩地区（石灰岩、砾岩、白云岩、大理岩）。勘察孔封堵</a:t>
            </a:r>
            <a:endParaRPr lang="en-US" altLang="zh-CN" dirty="0" smtClean="0"/>
          </a:p>
          <a:p>
            <a:r>
              <a:rPr lang="en-US" altLang="zh-CN" dirty="0" smtClean="0"/>
              <a:t>1</a:t>
            </a:r>
            <a:r>
              <a:rPr lang="zh-CN" altLang="en-US" dirty="0" smtClean="0"/>
              <a:t>、基础型式选择（上覆土层：粘性土、砂性土）</a:t>
            </a:r>
            <a:endParaRPr lang="en-US" altLang="zh-CN" dirty="0" smtClean="0"/>
          </a:p>
          <a:p>
            <a:r>
              <a:rPr lang="en-US" altLang="zh-CN" dirty="0" smtClean="0"/>
              <a:t>2</a:t>
            </a:r>
            <a:r>
              <a:rPr lang="zh-CN" altLang="en-US" dirty="0" smtClean="0"/>
              <a:t>、嵌岩桩（入岩深度、</a:t>
            </a:r>
            <a:r>
              <a:rPr lang="zh-CN" altLang="en-US" dirty="0"/>
              <a:t>桩端</a:t>
            </a:r>
            <a:r>
              <a:rPr lang="zh-CN" altLang="en-US" dirty="0" smtClean="0"/>
              <a:t>压浆）</a:t>
            </a:r>
            <a:endParaRPr lang="en-US" altLang="zh-CN" dirty="0" smtClean="0"/>
          </a:p>
          <a:p>
            <a:r>
              <a:rPr lang="en-US" altLang="zh-CN" dirty="0" smtClean="0"/>
              <a:t>3</a:t>
            </a:r>
            <a:r>
              <a:rPr lang="zh-CN" altLang="en-US" dirty="0" smtClean="0"/>
              <a:t>、施工勘察（超前钻）</a:t>
            </a:r>
            <a:endParaRPr lang="en-US" altLang="zh-CN" dirty="0" smtClean="0"/>
          </a:p>
          <a:p>
            <a:r>
              <a:rPr lang="zh-CN" altLang="en-US" dirty="0" smtClean="0"/>
              <a:t>预制桩控制：桩段质量、桩尖、压桩力（校准）、锤重及贯入度、垂直度（场地陷机、土方开挖）</a:t>
            </a:r>
            <a:endParaRPr lang="en-US" altLang="zh-CN" dirty="0" smtClean="0"/>
          </a:p>
          <a:p>
            <a:endParaRPr lang="zh-CN" altLang="en-US" dirty="0"/>
          </a:p>
        </p:txBody>
      </p:sp>
    </p:spTree>
    <p:extLst>
      <p:ext uri="{BB962C8B-B14F-4D97-AF65-F5344CB8AC3E}">
        <p14:creationId xmlns:p14="http://schemas.microsoft.com/office/powerpoint/2010/main" val="12448737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28596" y="785794"/>
            <a:ext cx="8229600" cy="5286412"/>
          </a:xfrm>
        </p:spPr>
        <p:txBody>
          <a:bodyPr>
            <a:normAutofit fontScale="32500" lnSpcReduction="20000"/>
          </a:bodyPr>
          <a:lstStyle/>
          <a:p>
            <a:pPr>
              <a:lnSpc>
                <a:spcPct val="140000"/>
              </a:lnSpc>
              <a:spcBef>
                <a:spcPts val="0"/>
              </a:spcBef>
              <a:buNone/>
            </a:pPr>
            <a:r>
              <a:rPr lang="zh-CN" altLang="en-US" sz="8000" b="1" dirty="0"/>
              <a:t> </a:t>
            </a:r>
            <a:r>
              <a:rPr lang="zh-CN" altLang="en-US" sz="8000" b="1" dirty="0" smtClean="0"/>
              <a:t>   （三）地基桩基检测</a:t>
            </a:r>
            <a:endParaRPr lang="en-US" altLang="zh-CN" sz="8000" b="1" dirty="0" smtClean="0"/>
          </a:p>
          <a:p>
            <a:pPr>
              <a:lnSpc>
                <a:spcPct val="140000"/>
              </a:lnSpc>
              <a:spcBef>
                <a:spcPts val="0"/>
              </a:spcBef>
              <a:buNone/>
            </a:pPr>
            <a:r>
              <a:rPr lang="en-US" altLang="zh-CN" sz="8600" dirty="0" smtClean="0"/>
              <a:t>1.</a:t>
            </a:r>
            <a:r>
              <a:rPr lang="zh-CN" altLang="en-US" sz="8600" dirty="0" smtClean="0"/>
              <a:t>地基、桩基检验分为设计提供为设计提供依据的检验、施工检验及验收检验</a:t>
            </a:r>
            <a:endParaRPr lang="en-US" altLang="zh-CN" sz="8600" dirty="0" smtClean="0"/>
          </a:p>
          <a:p>
            <a:pPr>
              <a:lnSpc>
                <a:spcPct val="140000"/>
              </a:lnSpc>
              <a:spcBef>
                <a:spcPts val="0"/>
              </a:spcBef>
              <a:buNone/>
            </a:pPr>
            <a:r>
              <a:rPr lang="en-US" altLang="zh-CN" sz="8600" dirty="0" smtClean="0"/>
              <a:t>2.</a:t>
            </a:r>
            <a:r>
              <a:rPr lang="zh-CN" altLang="en-US" sz="8600" dirty="0" smtClean="0"/>
              <a:t>为地基基础设计提供依据的检验应在设计前进行，单桩竖向抗压静载荷试验、单桩抗拔试验及锚杆抗拔试验等应加载至破坏。在同一条件下的试验数量不宜少于预估总桩数的</a:t>
            </a:r>
            <a:r>
              <a:rPr lang="en-US" altLang="zh-CN" sz="8600" dirty="0" smtClean="0"/>
              <a:t>1</a:t>
            </a:r>
            <a:r>
              <a:rPr lang="zh-CN" altLang="en-US" sz="8600" dirty="0" smtClean="0"/>
              <a:t>％，且不应少于</a:t>
            </a:r>
            <a:r>
              <a:rPr lang="en-US" altLang="zh-CN" sz="8600" dirty="0" smtClean="0"/>
              <a:t>3</a:t>
            </a:r>
            <a:r>
              <a:rPr lang="zh-CN" altLang="en-US" sz="8600" dirty="0" smtClean="0"/>
              <a:t>根，当预估桩数少于</a:t>
            </a:r>
            <a:r>
              <a:rPr lang="en-US" altLang="zh-CN" sz="8600" dirty="0" smtClean="0"/>
              <a:t>50</a:t>
            </a:r>
            <a:r>
              <a:rPr lang="zh-CN" altLang="en-US" sz="8600" dirty="0" smtClean="0"/>
              <a:t>根时，不应少于</a:t>
            </a:r>
            <a:r>
              <a:rPr lang="en-US" altLang="zh-CN" sz="8600" dirty="0" smtClean="0"/>
              <a:t>2</a:t>
            </a:r>
            <a:r>
              <a:rPr lang="zh-CN" altLang="en-US" sz="8600" dirty="0" smtClean="0"/>
              <a:t>根。静载荷试验前、后均应进行桩身完整性检测。</a:t>
            </a:r>
            <a:endParaRPr lang="en-US" altLang="zh-CN" sz="8600" dirty="0" smtClean="0"/>
          </a:p>
          <a:p>
            <a:pPr>
              <a:lnSpc>
                <a:spcPct val="140000"/>
              </a:lnSpc>
              <a:spcBef>
                <a:spcPts val="0"/>
              </a:spcBef>
              <a:buNone/>
            </a:pPr>
            <a:r>
              <a:rPr lang="en-US" altLang="zh-CN" sz="8600" dirty="0" smtClean="0"/>
              <a:t>3.</a:t>
            </a:r>
            <a:r>
              <a:rPr lang="zh-CN" altLang="en-US" sz="8600" dirty="0" smtClean="0"/>
              <a:t>甲级设计等级的地基承载力应静载荷试验确定</a:t>
            </a:r>
            <a:endParaRPr lang="en-US" altLang="zh-CN" sz="8600" dirty="0" smtClean="0"/>
          </a:p>
          <a:p>
            <a:endParaRPr lang="zh-CN" altLang="en-US" sz="55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a:bodyPr>
          <a:lstStyle/>
          <a:p>
            <a:pPr>
              <a:lnSpc>
                <a:spcPct val="120000"/>
              </a:lnSpc>
              <a:spcBef>
                <a:spcPts val="0"/>
              </a:spcBef>
              <a:buNone/>
            </a:pPr>
            <a:r>
              <a:rPr lang="en-US" altLang="zh-CN" sz="3000" dirty="0" smtClean="0"/>
              <a:t>4.</a:t>
            </a:r>
            <a:r>
              <a:rPr lang="zh-CN" altLang="en-US" sz="3000" dirty="0" smtClean="0"/>
              <a:t>对散体材料复合地基增强体应进行密实度检验；对有粘结强度复合地基增强体应进行单桩静载荷试验。</a:t>
            </a:r>
            <a:endParaRPr lang="en-US" altLang="zh-CN" sz="3000" dirty="0" smtClean="0"/>
          </a:p>
          <a:p>
            <a:pPr>
              <a:lnSpc>
                <a:spcPct val="120000"/>
              </a:lnSpc>
              <a:spcBef>
                <a:spcPts val="0"/>
              </a:spcBef>
              <a:buNone/>
            </a:pPr>
            <a:r>
              <a:rPr lang="en-US" altLang="zh-CN" sz="3000" dirty="0" smtClean="0"/>
              <a:t>5.</a:t>
            </a:r>
            <a:r>
              <a:rPr lang="zh-CN" altLang="en-US" sz="3000" dirty="0" smtClean="0"/>
              <a:t>施工完成后的工程桩应进行桩身完整性和竖向承载力检验，承受水平力较大的桩应进行水平承载力检验，抗拔桩应进行抗拔承载力检验。</a:t>
            </a:r>
            <a:endParaRPr lang="zh-CN" altLang="en-US" sz="3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00034" y="857232"/>
            <a:ext cx="8229600" cy="1143000"/>
          </a:xfrm>
        </p:spPr>
        <p:txBody>
          <a:bodyPr/>
          <a:lstStyle/>
          <a:p>
            <a:r>
              <a:rPr lang="zh-CN" altLang="en-US" b="1" dirty="0" smtClean="0"/>
              <a:t>目录</a:t>
            </a:r>
            <a:endParaRPr lang="zh-CN" altLang="en-US" b="1" dirty="0"/>
          </a:p>
        </p:txBody>
      </p:sp>
      <p:sp>
        <p:nvSpPr>
          <p:cNvPr id="3" name="内容占位符 2"/>
          <p:cNvSpPr>
            <a:spLocks noGrp="1"/>
          </p:cNvSpPr>
          <p:nvPr>
            <p:ph idx="1"/>
          </p:nvPr>
        </p:nvSpPr>
        <p:spPr>
          <a:xfrm>
            <a:off x="571472" y="2428868"/>
            <a:ext cx="8229600" cy="2656316"/>
          </a:xfrm>
        </p:spPr>
        <p:txBody>
          <a:bodyPr>
            <a:normAutofit/>
          </a:bodyPr>
          <a:lstStyle/>
          <a:p>
            <a:r>
              <a:rPr lang="zh-CN" altLang="en-US" dirty="0" smtClean="0"/>
              <a:t>一、基坑</a:t>
            </a:r>
            <a:endParaRPr lang="en-US" altLang="zh-CN" dirty="0" smtClean="0"/>
          </a:p>
          <a:p>
            <a:r>
              <a:rPr lang="zh-CN" altLang="en-US" dirty="0" smtClean="0"/>
              <a:t>二、</a:t>
            </a:r>
            <a:r>
              <a:rPr lang="zh-CN" altLang="en-US" dirty="0"/>
              <a:t>地基基础</a:t>
            </a:r>
            <a:endParaRPr lang="en-US" altLang="zh-CN" dirty="0" smtClean="0"/>
          </a:p>
          <a:p>
            <a:r>
              <a:rPr lang="zh-CN" altLang="en-US" dirty="0" smtClean="0"/>
              <a:t>三、建筑变形</a:t>
            </a:r>
            <a:endParaRPr lang="en-US" altLang="zh-CN" dirty="0" smtClean="0"/>
          </a:p>
          <a:p>
            <a:r>
              <a:rPr lang="zh-CN" altLang="en-US" dirty="0" smtClean="0"/>
              <a:t>四、地下室抗浮</a:t>
            </a:r>
            <a:endParaRPr lang="en-US" altLang="zh-CN"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a:bodyPr>
          <a:lstStyle/>
          <a:p>
            <a:pPr>
              <a:lnSpc>
                <a:spcPct val="120000"/>
              </a:lnSpc>
              <a:spcBef>
                <a:spcPts val="0"/>
              </a:spcBef>
              <a:buNone/>
            </a:pPr>
            <a:r>
              <a:rPr lang="en-US" altLang="zh-CN" sz="3000" dirty="0" smtClean="0"/>
              <a:t>6.</a:t>
            </a:r>
            <a:r>
              <a:rPr lang="zh-CN" altLang="en-US" sz="3000" dirty="0" smtClean="0"/>
              <a:t>高层建筑及重要工程的灌注桩或甲级设计等级的预制桩，工程桩单桩竖向抗压承载力应采用静载荷试验的方法进行验收检验，单栋建筑同条件的桩检验数量不应少于总桩数的</a:t>
            </a:r>
            <a:r>
              <a:rPr lang="en-US" altLang="zh-CN" sz="3000" dirty="0" smtClean="0"/>
              <a:t>1</a:t>
            </a:r>
            <a:r>
              <a:rPr lang="zh-CN" altLang="en-US" sz="3000" dirty="0" smtClean="0"/>
              <a:t>％，且不应少于</a:t>
            </a:r>
            <a:r>
              <a:rPr lang="en-US" altLang="zh-CN" sz="3000" dirty="0" smtClean="0"/>
              <a:t>3</a:t>
            </a:r>
            <a:r>
              <a:rPr lang="zh-CN" altLang="en-US" sz="3000" dirty="0" smtClean="0"/>
              <a:t>根，总桩数少于</a:t>
            </a:r>
            <a:r>
              <a:rPr lang="en-US" altLang="zh-CN" sz="3000" dirty="0" smtClean="0"/>
              <a:t>50</a:t>
            </a:r>
            <a:r>
              <a:rPr lang="zh-CN" altLang="en-US" sz="3000" dirty="0" smtClean="0"/>
              <a:t>根时，不应少于</a:t>
            </a:r>
            <a:r>
              <a:rPr lang="en-US" altLang="zh-CN" sz="3000" dirty="0" smtClean="0"/>
              <a:t>2</a:t>
            </a:r>
            <a:r>
              <a:rPr lang="zh-CN" altLang="en-US" sz="3000" dirty="0" smtClean="0"/>
              <a:t>根；人工挖孔桩可根据终孔时桩端持力层检验（深层平板载荷试验、岩基静载试验）数据结合桩身质量检验结果及验槽情况综合核验。</a:t>
            </a:r>
            <a:endParaRPr lang="zh-CN" altLang="en-US" sz="30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571472" y="1000108"/>
            <a:ext cx="8229600" cy="4525963"/>
          </a:xfrm>
        </p:spPr>
        <p:txBody>
          <a:bodyPr>
            <a:normAutofit/>
          </a:bodyPr>
          <a:lstStyle/>
          <a:p>
            <a:pPr>
              <a:lnSpc>
                <a:spcPct val="120000"/>
              </a:lnSpc>
              <a:buNone/>
            </a:pPr>
            <a:r>
              <a:rPr lang="en-US" altLang="zh-CN" sz="3000" dirty="0" smtClean="0"/>
              <a:t>7.</a:t>
            </a:r>
            <a:r>
              <a:rPr lang="zh-CN" altLang="en-US" sz="3000" dirty="0" smtClean="0"/>
              <a:t>对高度超过</a:t>
            </a:r>
            <a:r>
              <a:rPr lang="en-US" altLang="zh-CN" sz="3000" dirty="0" smtClean="0"/>
              <a:t>50</a:t>
            </a:r>
            <a:r>
              <a:rPr lang="zh-CN" altLang="en-US" sz="3000" dirty="0" smtClean="0"/>
              <a:t>米的高层建筑大直径灌注桩，单桩竖向抗压静载荷试验受检桩应随机抽检，且试验时的桩顶标高应与工程桩设计标高一致。若因条件限制不能随机抽检时，工程桩</a:t>
            </a:r>
            <a:r>
              <a:rPr lang="en-US" altLang="zh-CN" sz="3000" dirty="0" smtClean="0"/>
              <a:t>3</a:t>
            </a:r>
            <a:r>
              <a:rPr lang="zh-CN" altLang="en-US" sz="3000" dirty="0" smtClean="0"/>
              <a:t>桩及以下承台应全数埋深声测管，多于</a:t>
            </a:r>
            <a:r>
              <a:rPr lang="en-US" altLang="zh-CN" sz="3000" dirty="0" smtClean="0"/>
              <a:t>3</a:t>
            </a:r>
            <a:r>
              <a:rPr lang="zh-CN" altLang="en-US" sz="3000" dirty="0" smtClean="0"/>
              <a:t>桩的承台声测管埋设数量不应少于承台下桩数的</a:t>
            </a:r>
            <a:r>
              <a:rPr lang="en-US" altLang="zh-CN" sz="3000" dirty="0" smtClean="0"/>
              <a:t>50</a:t>
            </a:r>
            <a:r>
              <a:rPr lang="zh-CN" altLang="en-US" sz="3000" dirty="0" smtClean="0"/>
              <a:t>％；同时钻芯检测数量不应少于总桩数的</a:t>
            </a:r>
            <a:r>
              <a:rPr lang="en-US" altLang="zh-CN" sz="3000" dirty="0" smtClean="0"/>
              <a:t>2</a:t>
            </a:r>
            <a:r>
              <a:rPr lang="zh-CN" altLang="en-US" sz="3000" dirty="0" smtClean="0"/>
              <a:t>％，且不应少于</a:t>
            </a:r>
            <a:r>
              <a:rPr lang="en-US" altLang="zh-CN" sz="3000" dirty="0" smtClean="0"/>
              <a:t>6</a:t>
            </a:r>
            <a:r>
              <a:rPr lang="zh-CN" altLang="en-US" sz="3000" dirty="0" smtClean="0"/>
              <a:t>根。</a:t>
            </a:r>
            <a:endParaRPr lang="zh-CN" altLang="en-US" sz="30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28596" y="785794"/>
            <a:ext cx="8229600" cy="5572164"/>
          </a:xfrm>
        </p:spPr>
        <p:txBody>
          <a:bodyPr>
            <a:noAutofit/>
          </a:bodyPr>
          <a:lstStyle/>
          <a:p>
            <a:pPr>
              <a:lnSpc>
                <a:spcPct val="110000"/>
              </a:lnSpc>
              <a:buNone/>
            </a:pPr>
            <a:r>
              <a:rPr lang="en-US" altLang="zh-CN" sz="2800" dirty="0" smtClean="0"/>
              <a:t>8.</a:t>
            </a:r>
            <a:r>
              <a:rPr lang="zh-CN" altLang="en-US" sz="2800" dirty="0" smtClean="0"/>
              <a:t>场地存在多栋建筑物时，对岩土工程条件相同、桩型和桩径及单桩承载力相同、桩端持力层相同、及桩长相近的桩，为设计提供依据的桩的单桩竖向抗压静载荷试验数量，每单栋建筑物不应少于</a:t>
            </a:r>
            <a:r>
              <a:rPr lang="en-US" altLang="zh-CN" sz="2800" dirty="0" smtClean="0"/>
              <a:t>1</a:t>
            </a:r>
            <a:r>
              <a:rPr lang="zh-CN" altLang="en-US" sz="2800" dirty="0" smtClean="0"/>
              <a:t>根，每施工单位施工的试桩检测数量不应少于</a:t>
            </a:r>
            <a:r>
              <a:rPr lang="en-US" altLang="zh-CN" sz="2800" dirty="0" smtClean="0"/>
              <a:t>3</a:t>
            </a:r>
            <a:r>
              <a:rPr lang="zh-CN" altLang="en-US" sz="2800" dirty="0" smtClean="0"/>
              <a:t>根，试验结果离散型大时应按单栋建筑的要求进行检测。验收检测的数量每单栋建筑不应少于</a:t>
            </a:r>
            <a:r>
              <a:rPr lang="en-US" altLang="zh-CN" sz="2800" dirty="0" smtClean="0"/>
              <a:t>1</a:t>
            </a:r>
            <a:r>
              <a:rPr lang="zh-CN" altLang="en-US" sz="2800" dirty="0" smtClean="0"/>
              <a:t>根，且不应少于总桩数的</a:t>
            </a:r>
            <a:r>
              <a:rPr lang="en-US" altLang="zh-CN" sz="2800" dirty="0" smtClean="0"/>
              <a:t>1</a:t>
            </a:r>
            <a:r>
              <a:rPr lang="zh-CN" altLang="en-US" sz="2800" dirty="0" smtClean="0"/>
              <a:t>％；每施工单位施工的验收检查数量不应少于</a:t>
            </a:r>
            <a:r>
              <a:rPr lang="en-US" altLang="zh-CN" sz="2800" dirty="0" smtClean="0"/>
              <a:t>3</a:t>
            </a:r>
            <a:r>
              <a:rPr lang="zh-CN" altLang="en-US" sz="2800" dirty="0" smtClean="0"/>
              <a:t>根。高度超过</a:t>
            </a:r>
            <a:r>
              <a:rPr lang="en-US" altLang="zh-CN" sz="2800" dirty="0" smtClean="0"/>
              <a:t>100</a:t>
            </a:r>
            <a:r>
              <a:rPr lang="zh-CN" altLang="en-US" sz="2800" dirty="0" smtClean="0"/>
              <a:t>米的建筑验收检测数量应符合单栋检测要求。地质条件简单时，可适当减少为设计提供依据的试桩数量。</a:t>
            </a:r>
            <a:endParaRPr lang="zh-CN" altLang="en-US" sz="28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500034" y="1214422"/>
            <a:ext cx="8229600" cy="4525963"/>
          </a:xfrm>
        </p:spPr>
        <p:txBody>
          <a:bodyPr>
            <a:normAutofit fontScale="92500"/>
          </a:bodyPr>
          <a:lstStyle/>
          <a:p>
            <a:pPr>
              <a:lnSpc>
                <a:spcPct val="150000"/>
              </a:lnSpc>
              <a:buNone/>
            </a:pPr>
            <a:r>
              <a:rPr lang="en-US" altLang="zh-CN" sz="2800" dirty="0" smtClean="0"/>
              <a:t>9.</a:t>
            </a:r>
            <a:r>
              <a:rPr lang="zh-CN" altLang="en-US" sz="2800" dirty="0" smtClean="0"/>
              <a:t>受水平力桩和抗拔桩的承载力验收检验数量不宜少于同条件下总桩数的</a:t>
            </a:r>
            <a:r>
              <a:rPr lang="en-US" altLang="zh-CN" sz="2800" dirty="0" smtClean="0"/>
              <a:t>1</a:t>
            </a:r>
            <a:r>
              <a:rPr lang="zh-CN" altLang="en-US" sz="2800" dirty="0" smtClean="0"/>
              <a:t>％，且不应少于</a:t>
            </a:r>
            <a:r>
              <a:rPr lang="en-US" altLang="zh-CN" sz="2800" dirty="0" smtClean="0"/>
              <a:t>3</a:t>
            </a:r>
            <a:r>
              <a:rPr lang="zh-CN" altLang="en-US" sz="2800" dirty="0" smtClean="0"/>
              <a:t>根。位于坑底加载，静载荷试验应进行裂缝控制，加载量根据配筋情况由设计单位计算确定，抗拔兼抗压桩的抗拔试验应考虑上拔量对抗压承载力的影响。</a:t>
            </a:r>
            <a:endParaRPr lang="en-US" altLang="zh-CN" sz="2800" dirty="0" smtClean="0"/>
          </a:p>
          <a:p>
            <a:pPr>
              <a:lnSpc>
                <a:spcPct val="150000"/>
              </a:lnSpc>
              <a:buNone/>
            </a:pPr>
            <a:r>
              <a:rPr lang="en-US" altLang="zh-CN" sz="2800" dirty="0" smtClean="0"/>
              <a:t>10.</a:t>
            </a:r>
            <a:r>
              <a:rPr lang="zh-CN" altLang="en-US" sz="2800" dirty="0" smtClean="0"/>
              <a:t>基础抗浮锚杆（桩）抗拔验收检验数量不宜少于总数的</a:t>
            </a:r>
            <a:r>
              <a:rPr lang="en-US" altLang="zh-CN" sz="2800" dirty="0" smtClean="0"/>
              <a:t>5</a:t>
            </a:r>
            <a:r>
              <a:rPr lang="zh-CN" altLang="en-US" sz="2800" dirty="0" smtClean="0"/>
              <a:t>％，且不得少于</a:t>
            </a:r>
            <a:r>
              <a:rPr lang="en-US" altLang="zh-CN" sz="2800" dirty="0" smtClean="0"/>
              <a:t>6</a:t>
            </a:r>
            <a:r>
              <a:rPr lang="zh-CN" altLang="en-US" sz="2800" dirty="0" smtClean="0"/>
              <a:t>根。位于坑底，加载量控制。</a:t>
            </a:r>
            <a:endParaRPr lang="zh-CN" altLang="en-US" sz="28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28596" y="857232"/>
            <a:ext cx="8286808" cy="4929222"/>
          </a:xfrm>
        </p:spPr>
        <p:txBody>
          <a:bodyPr>
            <a:noAutofit/>
          </a:bodyPr>
          <a:lstStyle/>
          <a:p>
            <a:pPr>
              <a:lnSpc>
                <a:spcPct val="120000"/>
              </a:lnSpc>
              <a:buNone/>
            </a:pPr>
            <a:r>
              <a:rPr lang="en-US" altLang="zh-CN" sz="2800" dirty="0" smtClean="0"/>
              <a:t>11.</a:t>
            </a:r>
            <a:r>
              <a:rPr lang="zh-CN" altLang="en-US" sz="2800" dirty="0" smtClean="0"/>
              <a:t>甲级设计等级、或地质条件差、成桩质量可靠性低的灌注桩应全数低应变检测；其他桩基工程桩的低应变检测试验不应少于总桩数的</a:t>
            </a:r>
            <a:r>
              <a:rPr lang="en-US" altLang="zh-CN" sz="2800" dirty="0" smtClean="0"/>
              <a:t>30</a:t>
            </a:r>
            <a:r>
              <a:rPr lang="zh-CN" altLang="en-US" sz="2800" dirty="0" smtClean="0"/>
              <a:t>％，且不得少于</a:t>
            </a:r>
            <a:r>
              <a:rPr lang="en-US" altLang="zh-CN" sz="2800" dirty="0" smtClean="0"/>
              <a:t>10</a:t>
            </a:r>
            <a:r>
              <a:rPr lang="zh-CN" altLang="en-US" sz="2800" dirty="0" smtClean="0"/>
              <a:t>根，每个承台下不少于</a:t>
            </a:r>
            <a:r>
              <a:rPr lang="en-US" altLang="zh-CN" sz="2800" dirty="0" smtClean="0"/>
              <a:t>1</a:t>
            </a:r>
            <a:r>
              <a:rPr lang="zh-CN" altLang="en-US" sz="2800" dirty="0" smtClean="0"/>
              <a:t>根，单桩、两桩承台下的桩全数检测；抗拔桩全数低应变检测，</a:t>
            </a:r>
            <a:r>
              <a:rPr lang="en-US" altLang="zh-CN" sz="2800" dirty="0" smtClean="0"/>
              <a:t>30</a:t>
            </a:r>
            <a:r>
              <a:rPr lang="zh-CN" altLang="en-US" sz="2800" dirty="0" smtClean="0"/>
              <a:t>层及以上的管桩全数检测。</a:t>
            </a:r>
            <a:endParaRPr lang="en-US" altLang="zh-CN" sz="2800" dirty="0" smtClean="0"/>
          </a:p>
          <a:p>
            <a:pPr>
              <a:lnSpc>
                <a:spcPct val="120000"/>
              </a:lnSpc>
              <a:buNone/>
            </a:pPr>
            <a:r>
              <a:rPr lang="en-US" altLang="zh-CN" sz="2800" dirty="0" smtClean="0"/>
              <a:t>12.</a:t>
            </a:r>
            <a:r>
              <a:rPr lang="zh-CN" altLang="en-US" sz="2800" dirty="0" smtClean="0"/>
              <a:t>除挖孔桩以外的大直径灌注桩，应进行声波透射法检测，单栋建筑检查数量不应少于总桩数的</a:t>
            </a:r>
            <a:r>
              <a:rPr lang="en-US" altLang="zh-CN" sz="2800" dirty="0" smtClean="0"/>
              <a:t>10%</a:t>
            </a:r>
            <a:r>
              <a:rPr lang="zh-CN" altLang="en-US" sz="2800" dirty="0" smtClean="0"/>
              <a:t>，且不应少于</a:t>
            </a:r>
            <a:r>
              <a:rPr lang="en-US" altLang="zh-CN" sz="2800" dirty="0" smtClean="0"/>
              <a:t>10</a:t>
            </a:r>
            <a:r>
              <a:rPr lang="zh-CN" altLang="en-US" sz="2800" dirty="0" smtClean="0"/>
              <a:t>根。</a:t>
            </a:r>
            <a:endParaRPr lang="zh-CN" altLang="en-US" sz="28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500034" y="1071546"/>
            <a:ext cx="8229600" cy="4786346"/>
          </a:xfrm>
        </p:spPr>
        <p:txBody>
          <a:bodyPr>
            <a:noAutofit/>
          </a:bodyPr>
          <a:lstStyle/>
          <a:p>
            <a:pPr>
              <a:lnSpc>
                <a:spcPct val="120000"/>
              </a:lnSpc>
              <a:buNone/>
            </a:pPr>
            <a:r>
              <a:rPr lang="en-US" altLang="zh-CN" sz="2800" dirty="0" smtClean="0"/>
              <a:t>13.</a:t>
            </a:r>
            <a:r>
              <a:rPr lang="zh-CN" altLang="en-US" sz="2800" dirty="0" smtClean="0"/>
              <a:t>甲、乙级设计等级的大直径灌注桩及直径不小于</a:t>
            </a:r>
            <a:r>
              <a:rPr lang="en-US" altLang="zh-CN" sz="2800" dirty="0" smtClean="0"/>
              <a:t>600mm</a:t>
            </a:r>
            <a:r>
              <a:rPr lang="zh-CN" altLang="en-US" sz="2800" dirty="0" smtClean="0"/>
              <a:t>的嵌岩桩，应采用钻芯法（单动双管）检测（全桩长、导向管）桩长、桩身砼强度、桩身完整性、桩底沉渣厚度（允许值、量测方法）、持力层性状，每单栋建筑检测数量不应少于总桩数的</a:t>
            </a:r>
            <a:r>
              <a:rPr lang="en-US" altLang="zh-CN" sz="2800" dirty="0" smtClean="0"/>
              <a:t>1</a:t>
            </a:r>
            <a:r>
              <a:rPr lang="zh-CN" altLang="en-US" sz="2800" dirty="0" smtClean="0"/>
              <a:t>％，且不得少于</a:t>
            </a:r>
            <a:r>
              <a:rPr lang="en-US" altLang="zh-CN" sz="2800" dirty="0" smtClean="0"/>
              <a:t>3</a:t>
            </a:r>
            <a:r>
              <a:rPr lang="zh-CN" altLang="en-US" sz="2800" dirty="0" smtClean="0"/>
              <a:t>根。</a:t>
            </a:r>
            <a:endParaRPr lang="en-US" altLang="zh-CN" sz="2800" dirty="0" smtClean="0"/>
          </a:p>
          <a:p>
            <a:pPr>
              <a:lnSpc>
                <a:spcPct val="120000"/>
              </a:lnSpc>
              <a:buNone/>
            </a:pPr>
            <a:r>
              <a:rPr lang="en-US" altLang="zh-CN" sz="2800" dirty="0" smtClean="0"/>
              <a:t>14.</a:t>
            </a:r>
            <a:r>
              <a:rPr lang="zh-CN" altLang="en-US" sz="2800" dirty="0" smtClean="0"/>
              <a:t>不得采用高应变法检测挖孔桩、大直径嵌岩桩、夯扩桩、后压浆钻孔灌注桩、素砼桩及荷载</a:t>
            </a:r>
            <a:r>
              <a:rPr lang="en-US" altLang="zh-CN" sz="2800" dirty="0" smtClean="0"/>
              <a:t>—</a:t>
            </a:r>
            <a:r>
              <a:rPr lang="zh-CN" altLang="en-US" sz="2800" dirty="0" smtClean="0"/>
              <a:t>沉降曲线呈缓变型的大直径灌注桩的竖向抗压承载力。</a:t>
            </a:r>
            <a:endParaRPr lang="zh-CN" altLang="en-US" sz="28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500034" y="785794"/>
            <a:ext cx="8229600" cy="5429288"/>
          </a:xfrm>
        </p:spPr>
        <p:txBody>
          <a:bodyPr>
            <a:noAutofit/>
          </a:bodyPr>
          <a:lstStyle/>
          <a:p>
            <a:pPr>
              <a:lnSpc>
                <a:spcPct val="130000"/>
              </a:lnSpc>
              <a:buNone/>
            </a:pPr>
            <a:r>
              <a:rPr lang="en-US" altLang="zh-CN" sz="2800" dirty="0" smtClean="0"/>
              <a:t>15.</a:t>
            </a:r>
            <a:r>
              <a:rPr lang="zh-CN" altLang="en-US" sz="2800" dirty="0" smtClean="0"/>
              <a:t>高应变检测单桩竖向抗压承载力应取得与其同条件桩的静荷载试验可靠的对比资料。</a:t>
            </a:r>
            <a:endParaRPr lang="en-US" altLang="zh-CN" sz="2800" dirty="0" smtClean="0"/>
          </a:p>
          <a:p>
            <a:pPr>
              <a:lnSpc>
                <a:spcPct val="130000"/>
              </a:lnSpc>
              <a:buNone/>
            </a:pPr>
            <a:r>
              <a:rPr lang="en-US" altLang="zh-CN" sz="2800" dirty="0" smtClean="0"/>
              <a:t>16.</a:t>
            </a:r>
            <a:r>
              <a:rPr lang="zh-CN" altLang="en-US" sz="2800" dirty="0" smtClean="0"/>
              <a:t>用于高度超过</a:t>
            </a:r>
            <a:r>
              <a:rPr lang="en-US" altLang="zh-CN" sz="2800" dirty="0" smtClean="0"/>
              <a:t>50m</a:t>
            </a:r>
            <a:r>
              <a:rPr lang="zh-CN" altLang="en-US" sz="2800" dirty="0" smtClean="0"/>
              <a:t>高层建筑的符合载体桩及其他在省内应用较少的新桩型应加强承载力及桩身质量检测，单桩承载力检测应采用静载荷试验方法，试验数量除满足现行规范和地方规范外，单栋建筑验收静载荷试验应至少增加</a:t>
            </a:r>
            <a:r>
              <a:rPr lang="en-US" altLang="zh-CN" sz="2800" dirty="0" smtClean="0"/>
              <a:t>1</a:t>
            </a:r>
            <a:r>
              <a:rPr lang="zh-CN" altLang="en-US" sz="2800" dirty="0" smtClean="0"/>
              <a:t>根，从先期施工或不利施工条件的工程桩中选取；直径</a:t>
            </a:r>
            <a:r>
              <a:rPr lang="en-US" altLang="zh-CN" sz="2800" dirty="0" smtClean="0"/>
              <a:t>600mm</a:t>
            </a:r>
            <a:r>
              <a:rPr lang="zh-CN" altLang="en-US" sz="2800" dirty="0" smtClean="0"/>
              <a:t>及以上钻芯法增加</a:t>
            </a:r>
            <a:r>
              <a:rPr lang="en-US" altLang="zh-CN" sz="2800" dirty="0" smtClean="0"/>
              <a:t>1</a:t>
            </a:r>
            <a:r>
              <a:rPr lang="zh-CN" altLang="en-US" sz="2800" dirty="0" smtClean="0"/>
              <a:t>％，且不少于</a:t>
            </a:r>
            <a:r>
              <a:rPr lang="en-US" altLang="zh-CN" sz="2800" dirty="0" smtClean="0"/>
              <a:t>3</a:t>
            </a:r>
            <a:r>
              <a:rPr lang="zh-CN" altLang="en-US" sz="2800" dirty="0" smtClean="0"/>
              <a:t>根。</a:t>
            </a:r>
            <a:endParaRPr lang="zh-CN" altLang="en-US" sz="28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285852" y="1500174"/>
            <a:ext cx="6543692" cy="4525963"/>
          </a:xfrm>
        </p:spPr>
        <p:txBody>
          <a:bodyPr>
            <a:normAutofit/>
          </a:bodyPr>
          <a:lstStyle/>
          <a:p>
            <a:pPr>
              <a:lnSpc>
                <a:spcPct val="130000"/>
              </a:lnSpc>
              <a:buNone/>
            </a:pPr>
            <a:r>
              <a:rPr lang="en-US" altLang="zh-CN" sz="2800" dirty="0" smtClean="0"/>
              <a:t>17.</a:t>
            </a:r>
            <a:r>
              <a:rPr lang="zh-CN" altLang="en-US" sz="2800" dirty="0" smtClean="0"/>
              <a:t>管桩检测</a:t>
            </a:r>
            <a:endParaRPr lang="en-US" altLang="zh-CN" sz="2800" dirty="0" smtClean="0"/>
          </a:p>
          <a:p>
            <a:pPr>
              <a:lnSpc>
                <a:spcPct val="130000"/>
              </a:lnSpc>
              <a:buNone/>
            </a:pPr>
            <a:r>
              <a:rPr lang="zh-CN" altLang="en-US" sz="2800" dirty="0" smtClean="0"/>
              <a:t>⑴桩段检测、桩头检测</a:t>
            </a:r>
            <a:endParaRPr lang="en-US" altLang="zh-CN" sz="2800" dirty="0" smtClean="0"/>
          </a:p>
          <a:p>
            <a:pPr>
              <a:lnSpc>
                <a:spcPct val="130000"/>
              </a:lnSpc>
              <a:buNone/>
            </a:pPr>
            <a:r>
              <a:rPr lang="zh-CN" altLang="en-US" sz="2800" dirty="0" smtClean="0"/>
              <a:t>⑵桩尖检测</a:t>
            </a:r>
            <a:endParaRPr lang="en-US" altLang="zh-CN" sz="2800" dirty="0" smtClean="0"/>
          </a:p>
          <a:p>
            <a:pPr>
              <a:lnSpc>
                <a:spcPct val="130000"/>
              </a:lnSpc>
              <a:buNone/>
            </a:pPr>
            <a:r>
              <a:rPr lang="zh-CN" altLang="en-US" sz="2800" dirty="0" smtClean="0"/>
              <a:t>⑶焊缝质量检测（抗拔）</a:t>
            </a:r>
            <a:endParaRPr lang="en-US" altLang="zh-CN" sz="2800" dirty="0" smtClean="0"/>
          </a:p>
          <a:p>
            <a:pPr>
              <a:lnSpc>
                <a:spcPct val="130000"/>
              </a:lnSpc>
              <a:buNone/>
            </a:pPr>
            <a:r>
              <a:rPr lang="zh-CN" altLang="en-US" sz="2800" dirty="0" smtClean="0"/>
              <a:t>⑷低应变法检测</a:t>
            </a:r>
            <a:endParaRPr lang="en-US" altLang="zh-CN" sz="2800" dirty="0" smtClean="0"/>
          </a:p>
          <a:p>
            <a:pPr>
              <a:lnSpc>
                <a:spcPct val="130000"/>
              </a:lnSpc>
              <a:buNone/>
            </a:pPr>
            <a:r>
              <a:rPr lang="en-US" altLang="zh-CN" sz="2800" dirty="0" smtClean="0"/>
              <a:t>⑤</a:t>
            </a:r>
            <a:r>
              <a:rPr lang="zh-CN" altLang="en-US" sz="2800" dirty="0" smtClean="0"/>
              <a:t>桩位偏差检测</a:t>
            </a:r>
            <a:endParaRPr lang="en-US" altLang="zh-CN" sz="2800" dirty="0" smtClean="0"/>
          </a:p>
          <a:p>
            <a:pPr>
              <a:lnSpc>
                <a:spcPct val="130000"/>
              </a:lnSpc>
              <a:buNone/>
            </a:pPr>
            <a:r>
              <a:rPr lang="zh-CN" altLang="en-US" sz="2800" dirty="0" smtClean="0"/>
              <a:t>⑹桩身垂直度检测，发现超标全数检测</a:t>
            </a:r>
            <a:endParaRPr lang="en-US" altLang="zh-CN" sz="2800" dirty="0" smtClean="0"/>
          </a:p>
          <a:p>
            <a:pPr>
              <a:lnSpc>
                <a:spcPct val="130000"/>
              </a:lnSpc>
              <a:buNone/>
            </a:pPr>
            <a:endParaRPr lang="en-US" altLang="zh-CN" sz="2800" dirty="0"/>
          </a:p>
          <a:p>
            <a:pPr>
              <a:lnSpc>
                <a:spcPct val="130000"/>
              </a:lnSpc>
              <a:buNone/>
            </a:pPr>
            <a:endParaRPr lang="en-US" altLang="zh-CN" sz="2800" dirty="0" smtClean="0"/>
          </a:p>
          <a:p>
            <a:pPr>
              <a:lnSpc>
                <a:spcPct val="130000"/>
              </a:lnSpc>
              <a:buNone/>
            </a:pPr>
            <a:endParaRPr lang="en-US" altLang="zh-CN" sz="2800" dirty="0"/>
          </a:p>
          <a:p>
            <a:pPr>
              <a:lnSpc>
                <a:spcPct val="130000"/>
              </a:lnSpc>
              <a:buNone/>
            </a:pPr>
            <a:endParaRPr lang="en-US" altLang="zh-CN" sz="2800" dirty="0" smtClean="0"/>
          </a:p>
          <a:p>
            <a:pPr>
              <a:lnSpc>
                <a:spcPct val="130000"/>
              </a:lnSpc>
              <a:buNone/>
            </a:pPr>
            <a:endParaRPr lang="en-US" altLang="zh-CN" sz="2800" dirty="0" smtClean="0"/>
          </a:p>
          <a:p>
            <a:pPr>
              <a:lnSpc>
                <a:spcPct val="130000"/>
              </a:lnSpc>
              <a:buNone/>
            </a:pPr>
            <a:endParaRPr lang="en-US" altLang="zh-CN" sz="2800" dirty="0"/>
          </a:p>
          <a:p>
            <a:pPr>
              <a:lnSpc>
                <a:spcPct val="130000"/>
              </a:lnSpc>
              <a:buNone/>
            </a:pPr>
            <a:endParaRPr lang="en-US" altLang="zh-CN" sz="2800" dirty="0" smtClean="0"/>
          </a:p>
          <a:p>
            <a:pPr>
              <a:lnSpc>
                <a:spcPct val="130000"/>
              </a:lnSpc>
              <a:buNone/>
            </a:pPr>
            <a:endParaRPr lang="zh-CN" altLang="en-US" sz="28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dirty="0" smtClean="0"/>
              <a:t>（四）、地基处理：柔性桩复合地基、刚性桩复合地基、强夯地基</a:t>
            </a:r>
            <a:endParaRPr lang="en-US" altLang="zh-CN" dirty="0" smtClean="0"/>
          </a:p>
          <a:p>
            <a:r>
              <a:rPr lang="zh-CN" altLang="en-US" dirty="0"/>
              <a:t>复合</a:t>
            </a:r>
            <a:r>
              <a:rPr lang="zh-CN" altLang="en-US" dirty="0" smtClean="0"/>
              <a:t>地基检测：单桩抗压承载力、复合地基承载力</a:t>
            </a:r>
            <a:endParaRPr lang="en-US" altLang="zh-CN" dirty="0" smtClean="0"/>
          </a:p>
          <a:p>
            <a:r>
              <a:rPr lang="zh-CN" altLang="en-US" dirty="0"/>
              <a:t>强</a:t>
            </a:r>
            <a:r>
              <a:rPr lang="zh-CN" altLang="en-US" dirty="0" smtClean="0"/>
              <a:t>夯地基检测：分层压实度、静载荷试验、原位测试（横向、竖向均匀性）</a:t>
            </a:r>
            <a:endParaRPr lang="zh-CN" altLang="en-US" dirty="0"/>
          </a:p>
        </p:txBody>
      </p:sp>
    </p:spTree>
    <p:extLst>
      <p:ext uri="{BB962C8B-B14F-4D97-AF65-F5344CB8AC3E}">
        <p14:creationId xmlns:p14="http://schemas.microsoft.com/office/powerpoint/2010/main" val="18797259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normAutofit fontScale="92500" lnSpcReduction="10000"/>
          </a:bodyPr>
          <a:lstStyle/>
          <a:p>
            <a:pPr>
              <a:buNone/>
            </a:pPr>
            <a:r>
              <a:rPr lang="zh-CN" altLang="en-US" sz="3500" b="1" dirty="0" smtClean="0"/>
              <a:t>三、建筑变形观测</a:t>
            </a:r>
            <a:endParaRPr lang="en-US" altLang="zh-CN" sz="3500" b="1" dirty="0" smtClean="0"/>
          </a:p>
          <a:p>
            <a:pPr>
              <a:lnSpc>
                <a:spcPct val="120000"/>
              </a:lnSpc>
              <a:buNone/>
            </a:pPr>
            <a:r>
              <a:rPr lang="en-US" altLang="zh-CN" sz="3000" dirty="0" smtClean="0"/>
              <a:t>1.</a:t>
            </a:r>
            <a:r>
              <a:rPr lang="zh-CN" altLang="en-US" sz="3000" dirty="0" smtClean="0"/>
              <a:t>沉降观测应测定建筑及地基的沉降量及沉降速率，并根据需要技术基础倾斜、局部倾斜、相对弯曲；倾斜观测。</a:t>
            </a:r>
            <a:endParaRPr lang="en-US" altLang="zh-CN" sz="3000" dirty="0" smtClean="0"/>
          </a:p>
          <a:p>
            <a:pPr>
              <a:lnSpc>
                <a:spcPct val="120000"/>
              </a:lnSpc>
              <a:buNone/>
            </a:pPr>
            <a:r>
              <a:rPr lang="en-US" altLang="zh-CN" sz="3000" dirty="0" smtClean="0"/>
              <a:t>2.</a:t>
            </a:r>
            <a:r>
              <a:rPr lang="zh-CN" altLang="en-US" sz="3000" dirty="0" smtClean="0"/>
              <a:t>沉降观测点布置：</a:t>
            </a:r>
            <a:r>
              <a:rPr lang="en-US" altLang="zh-CN" sz="3000" dirty="0" smtClean="0"/>
              <a:t>a</a:t>
            </a:r>
            <a:r>
              <a:rPr lang="zh-CN" altLang="en-US" sz="3000" dirty="0" smtClean="0"/>
              <a:t>建筑四角、核心筒四角、大转角处及沿外墙</a:t>
            </a:r>
            <a:r>
              <a:rPr lang="en-US" altLang="zh-CN" sz="3000" dirty="0" smtClean="0"/>
              <a:t>10-20</a:t>
            </a:r>
            <a:r>
              <a:rPr lang="zh-CN" altLang="en-US" sz="3000" dirty="0" smtClean="0"/>
              <a:t>米处或每隔</a:t>
            </a:r>
            <a:r>
              <a:rPr lang="en-US" altLang="zh-CN" sz="3000" dirty="0" smtClean="0"/>
              <a:t>2-3</a:t>
            </a:r>
            <a:r>
              <a:rPr lang="zh-CN" altLang="en-US" sz="3000" dirty="0" smtClean="0"/>
              <a:t>根柱处，</a:t>
            </a:r>
            <a:r>
              <a:rPr lang="en-US" altLang="zh-CN" sz="3000" dirty="0" smtClean="0"/>
              <a:t>b</a:t>
            </a:r>
            <a:r>
              <a:rPr lang="zh-CN" altLang="en-US" sz="3000" dirty="0" smtClean="0"/>
              <a:t>高低层建筑、新旧建筑、纵横墙交接处的两侧，</a:t>
            </a:r>
            <a:r>
              <a:rPr lang="en-US" altLang="zh-CN" sz="3000" dirty="0" smtClean="0"/>
              <a:t>c</a:t>
            </a:r>
            <a:r>
              <a:rPr lang="zh-CN" altLang="en-US" sz="3000" dirty="0" smtClean="0"/>
              <a:t>沉降缝及后浇带两侧、基础埋深相差悬殊处、人工地基与天然地基接壤处、挖填方处等。</a:t>
            </a:r>
            <a:endParaRPr lang="zh-CN" altLang="en-US" sz="3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28596" y="214290"/>
            <a:ext cx="8229600" cy="785818"/>
          </a:xfrm>
        </p:spPr>
        <p:txBody>
          <a:bodyPr>
            <a:normAutofit/>
          </a:bodyPr>
          <a:lstStyle/>
          <a:p>
            <a:endParaRPr lang="zh-CN" altLang="en-US" dirty="0"/>
          </a:p>
        </p:txBody>
      </p:sp>
      <p:sp>
        <p:nvSpPr>
          <p:cNvPr id="3" name="内容占位符 2"/>
          <p:cNvSpPr>
            <a:spLocks noGrp="1"/>
          </p:cNvSpPr>
          <p:nvPr>
            <p:ph idx="1"/>
          </p:nvPr>
        </p:nvSpPr>
        <p:spPr>
          <a:xfrm>
            <a:off x="500034" y="1142984"/>
            <a:ext cx="8229600" cy="5214974"/>
          </a:xfrm>
        </p:spPr>
        <p:txBody>
          <a:bodyPr>
            <a:normAutofit/>
          </a:bodyPr>
          <a:lstStyle/>
          <a:p>
            <a:pPr>
              <a:buNone/>
            </a:pPr>
            <a:r>
              <a:rPr lang="zh-CN" altLang="en-US" b="1" dirty="0" smtClean="0"/>
              <a:t>一、基坑</a:t>
            </a:r>
            <a:endParaRPr lang="en-US" altLang="zh-CN" b="1" dirty="0" smtClean="0"/>
          </a:p>
          <a:p>
            <a:pPr>
              <a:lnSpc>
                <a:spcPct val="130000"/>
              </a:lnSpc>
              <a:spcBef>
                <a:spcPts val="1200"/>
              </a:spcBef>
              <a:buNone/>
            </a:pPr>
            <a:r>
              <a:rPr lang="en-US" altLang="zh-CN" dirty="0" smtClean="0"/>
              <a:t> </a:t>
            </a:r>
            <a:r>
              <a:rPr lang="en-US" altLang="zh-CN" sz="3000" dirty="0" smtClean="0"/>
              <a:t>1.DB42/T159-2012:</a:t>
            </a:r>
            <a:r>
              <a:rPr lang="zh-CN" altLang="en-US" sz="3000" dirty="0" smtClean="0"/>
              <a:t>开挖深度超过</a:t>
            </a:r>
            <a:r>
              <a:rPr lang="en-US" altLang="zh-CN" sz="3000" dirty="0" smtClean="0"/>
              <a:t>5m</a:t>
            </a:r>
            <a:r>
              <a:rPr lang="zh-CN" altLang="en-US" sz="3000" dirty="0" smtClean="0"/>
              <a:t>（含</a:t>
            </a:r>
            <a:r>
              <a:rPr lang="en-US" altLang="zh-CN" sz="3000" dirty="0" smtClean="0"/>
              <a:t>5m</a:t>
            </a:r>
            <a:r>
              <a:rPr lang="zh-CN" altLang="en-US" sz="3000" dirty="0" smtClean="0"/>
              <a:t>）或周边环境条件复杂、深厚软弱土层分布场地开挖深度超过</a:t>
            </a:r>
            <a:r>
              <a:rPr lang="en-US" altLang="zh-CN" sz="3000" dirty="0" smtClean="0"/>
              <a:t>3m</a:t>
            </a:r>
            <a:r>
              <a:rPr lang="zh-CN" altLang="en-US" sz="3000" dirty="0" smtClean="0"/>
              <a:t>（含</a:t>
            </a:r>
            <a:r>
              <a:rPr lang="en-US" altLang="zh-CN" sz="3000" dirty="0" smtClean="0"/>
              <a:t>3m</a:t>
            </a:r>
            <a:r>
              <a:rPr lang="zh-CN" altLang="en-US" sz="3000" dirty="0" smtClean="0"/>
              <a:t>）的基坑工程。</a:t>
            </a:r>
            <a:endParaRPr lang="en-US" altLang="zh-CN" sz="3000" dirty="0" smtClean="0"/>
          </a:p>
          <a:p>
            <a:pPr>
              <a:lnSpc>
                <a:spcPct val="110000"/>
              </a:lnSpc>
              <a:spcBef>
                <a:spcPts val="0"/>
              </a:spcBef>
              <a:buNone/>
            </a:pPr>
            <a:r>
              <a:rPr lang="en-US" altLang="zh-CN" sz="3000" dirty="0" smtClean="0"/>
              <a:t>2.</a:t>
            </a:r>
            <a:r>
              <a:rPr lang="zh-CN" altLang="en-US" sz="3000" dirty="0" smtClean="0"/>
              <a:t>判定基坑工程重要性等级三个因素：岩土工程条件（岩土工程地质、水文条件）、开挖深度、周边环境及坑内环境条件。划分为三个等级：一、二、三级，开挖深度＞</a:t>
            </a:r>
            <a:r>
              <a:rPr lang="en-US" altLang="zh-CN" sz="3000" dirty="0" smtClean="0"/>
              <a:t>15m</a:t>
            </a:r>
            <a:r>
              <a:rPr lang="zh-CN" altLang="en-US" sz="3000" dirty="0" smtClean="0"/>
              <a:t>，均为一级。</a:t>
            </a:r>
            <a:endParaRPr lang="zh-CN" altLang="en-US" sz="30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28596" y="1142984"/>
            <a:ext cx="8229600" cy="4525963"/>
          </a:xfrm>
        </p:spPr>
        <p:txBody>
          <a:bodyPr>
            <a:noAutofit/>
          </a:bodyPr>
          <a:lstStyle/>
          <a:p>
            <a:pPr>
              <a:lnSpc>
                <a:spcPct val="120000"/>
              </a:lnSpc>
              <a:buNone/>
            </a:pPr>
            <a:r>
              <a:rPr lang="en-US" altLang="zh-CN" sz="2800" dirty="0" smtClean="0"/>
              <a:t>3.</a:t>
            </a:r>
            <a:r>
              <a:rPr lang="zh-CN" altLang="en-US" sz="2800" dirty="0" smtClean="0"/>
              <a:t>观测时间，民用建筑每增高</a:t>
            </a:r>
            <a:r>
              <a:rPr lang="en-US" altLang="zh-CN" sz="2800" dirty="0" smtClean="0"/>
              <a:t>1-5</a:t>
            </a:r>
            <a:r>
              <a:rPr lang="zh-CN" altLang="en-US" sz="2800" dirty="0" smtClean="0"/>
              <a:t>层观测一次，工业建筑可按回填基坑、安装柱和屋架、砌筑墙体、设备安装等不同施工阶段进行观测。使用阶段视基础、沉降速率而定，除有特殊外，第一年</a:t>
            </a:r>
            <a:r>
              <a:rPr lang="en-US" altLang="zh-CN" sz="2800" dirty="0" smtClean="0"/>
              <a:t>3-4</a:t>
            </a:r>
            <a:r>
              <a:rPr lang="zh-CN" altLang="en-US" sz="2800" dirty="0" smtClean="0"/>
              <a:t>次，第二年</a:t>
            </a:r>
            <a:r>
              <a:rPr lang="en-US" altLang="zh-CN" sz="2800" dirty="0" smtClean="0"/>
              <a:t>2-3</a:t>
            </a:r>
            <a:r>
              <a:rPr lang="zh-CN" altLang="en-US" sz="2800" dirty="0" smtClean="0"/>
              <a:t>次，第三年后每年</a:t>
            </a:r>
            <a:r>
              <a:rPr lang="en-US" altLang="zh-CN" sz="2800" dirty="0" smtClean="0"/>
              <a:t>1</a:t>
            </a:r>
            <a:r>
              <a:rPr lang="zh-CN" altLang="en-US" sz="2800" dirty="0" smtClean="0"/>
              <a:t>次，直至稳定为至。</a:t>
            </a:r>
            <a:endParaRPr lang="en-US" altLang="zh-CN" sz="2800" dirty="0" smtClean="0"/>
          </a:p>
          <a:p>
            <a:pPr>
              <a:lnSpc>
                <a:spcPct val="120000"/>
              </a:lnSpc>
              <a:buNone/>
            </a:pPr>
            <a:r>
              <a:rPr lang="en-US" altLang="zh-CN" sz="2800" dirty="0" smtClean="0"/>
              <a:t>4.</a:t>
            </a:r>
            <a:r>
              <a:rPr lang="zh-CN" altLang="en-US" sz="2800" dirty="0" smtClean="0"/>
              <a:t>稳定标准</a:t>
            </a:r>
            <a:r>
              <a:rPr lang="en-US" altLang="zh-CN" sz="2800" dirty="0" smtClean="0"/>
              <a:t>,</a:t>
            </a:r>
            <a:r>
              <a:rPr lang="zh-CN" altLang="en-US" sz="2800" dirty="0" smtClean="0"/>
              <a:t>最后</a:t>
            </a:r>
            <a:r>
              <a:rPr lang="en-US" altLang="zh-CN" sz="2800" dirty="0" smtClean="0"/>
              <a:t>100d</a:t>
            </a:r>
            <a:r>
              <a:rPr lang="zh-CN" altLang="en-US" sz="2800" dirty="0" smtClean="0"/>
              <a:t>的沉降速率小于</a:t>
            </a:r>
            <a:r>
              <a:rPr lang="en-US" altLang="zh-CN" sz="2800" dirty="0" smtClean="0"/>
              <a:t>0.01-0.04mm/d</a:t>
            </a:r>
            <a:r>
              <a:rPr lang="zh-CN" altLang="en-US" sz="2800" dirty="0" smtClean="0"/>
              <a:t>。</a:t>
            </a:r>
            <a:endParaRPr lang="en-US" altLang="zh-CN" sz="2800" dirty="0" smtClean="0"/>
          </a:p>
          <a:p>
            <a:pPr>
              <a:lnSpc>
                <a:spcPct val="120000"/>
              </a:lnSpc>
              <a:buNone/>
            </a:pPr>
            <a:r>
              <a:rPr lang="en-US" altLang="zh-CN" sz="2800" dirty="0" smtClean="0"/>
              <a:t>5.</a:t>
            </a:r>
            <a:r>
              <a:rPr lang="zh-CN" altLang="en-US" sz="2800" dirty="0" smtClean="0"/>
              <a:t>在观测过程中，出现异常时</a:t>
            </a:r>
            <a:r>
              <a:rPr lang="en-US" altLang="zh-CN" sz="2800" dirty="0" smtClean="0"/>
              <a:t>2-3d</a:t>
            </a:r>
            <a:r>
              <a:rPr lang="zh-CN" altLang="en-US" sz="2800" dirty="0" smtClean="0"/>
              <a:t>观测一次。</a:t>
            </a:r>
            <a:endParaRPr lang="en-US" altLang="zh-CN" sz="2800" dirty="0" smtClean="0"/>
          </a:p>
          <a:p>
            <a:pPr>
              <a:lnSpc>
                <a:spcPct val="120000"/>
              </a:lnSpc>
              <a:buNone/>
            </a:pPr>
            <a:r>
              <a:rPr lang="en-US" altLang="zh-CN" sz="2800" dirty="0" smtClean="0"/>
              <a:t>6.</a:t>
            </a:r>
            <a:r>
              <a:rPr lang="zh-CN" altLang="en-US" sz="2800" dirty="0" smtClean="0"/>
              <a:t>及时提交观测成果。</a:t>
            </a:r>
            <a:endParaRPr lang="zh-CN" altLang="en-US" sz="28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571472" y="1285860"/>
            <a:ext cx="7972452" cy="4525963"/>
          </a:xfrm>
        </p:spPr>
        <p:txBody>
          <a:bodyPr>
            <a:normAutofit lnSpcReduction="10000"/>
          </a:bodyPr>
          <a:lstStyle/>
          <a:p>
            <a:pPr>
              <a:buNone/>
            </a:pPr>
            <a:r>
              <a:rPr lang="zh-CN" altLang="en-US" sz="3500" b="1" dirty="0" smtClean="0"/>
              <a:t>四、地下室抗浮</a:t>
            </a:r>
            <a:endParaRPr lang="en-US" altLang="zh-CN" sz="3500" b="1" dirty="0" smtClean="0"/>
          </a:p>
          <a:p>
            <a:pPr>
              <a:lnSpc>
                <a:spcPct val="130000"/>
              </a:lnSpc>
              <a:buNone/>
            </a:pPr>
            <a:r>
              <a:rPr lang="en-US" altLang="zh-CN" sz="3000" dirty="0" smtClean="0"/>
              <a:t>1.</a:t>
            </a:r>
            <a:r>
              <a:rPr lang="zh-CN" altLang="en-US" sz="3000" dirty="0" smtClean="0"/>
              <a:t>抗浮设计：</a:t>
            </a:r>
            <a:r>
              <a:rPr lang="zh-CN" altLang="en-US" sz="3000" smtClean="0"/>
              <a:t>抗浮水位</a:t>
            </a:r>
            <a:r>
              <a:rPr lang="zh-CN" altLang="en-US" sz="3000" dirty="0" smtClean="0"/>
              <a:t>，建筑物自重或压重平衡、抗浮构件、</a:t>
            </a:r>
            <a:r>
              <a:rPr lang="zh-CN" altLang="en-US" sz="3000" smtClean="0"/>
              <a:t>泄水减压法。</a:t>
            </a:r>
            <a:endParaRPr lang="en-US" altLang="zh-CN" sz="3000" dirty="0" smtClean="0"/>
          </a:p>
          <a:p>
            <a:pPr>
              <a:lnSpc>
                <a:spcPct val="130000"/>
              </a:lnSpc>
              <a:buNone/>
            </a:pPr>
            <a:r>
              <a:rPr lang="en-US" altLang="zh-CN" sz="3000" dirty="0" smtClean="0"/>
              <a:t>2.</a:t>
            </a:r>
            <a:r>
              <a:rPr lang="zh-CN" altLang="en-US" sz="3000" dirty="0" smtClean="0"/>
              <a:t>施工期间抗浮</a:t>
            </a:r>
            <a:r>
              <a:rPr lang="en-US" altLang="zh-CN" sz="3000" dirty="0" smtClean="0"/>
              <a:t>(</a:t>
            </a:r>
            <a:r>
              <a:rPr lang="zh-CN" altLang="en-US" sz="3000" dirty="0" smtClean="0"/>
              <a:t>后浇带封闭后、顶板覆土</a:t>
            </a:r>
            <a:r>
              <a:rPr lang="en-US" altLang="zh-CN" sz="3000" dirty="0" smtClean="0"/>
              <a:t>)</a:t>
            </a:r>
            <a:r>
              <a:rPr lang="zh-CN" altLang="en-US" sz="3000" dirty="0" smtClean="0"/>
              <a:t>。</a:t>
            </a:r>
            <a:endParaRPr lang="en-US" altLang="zh-CN" sz="3000" dirty="0" smtClean="0"/>
          </a:p>
          <a:p>
            <a:pPr>
              <a:lnSpc>
                <a:spcPct val="130000"/>
              </a:lnSpc>
              <a:buNone/>
            </a:pPr>
            <a:r>
              <a:rPr lang="en-US" altLang="zh-CN" sz="3000" dirty="0" smtClean="0"/>
              <a:t>3.</a:t>
            </a:r>
            <a:r>
              <a:rPr lang="zh-CN" altLang="en-US" sz="3000" dirty="0" smtClean="0"/>
              <a:t>遇大、暴雨观测。</a:t>
            </a:r>
            <a:endParaRPr lang="en-US" altLang="zh-CN" sz="3000" dirty="0" smtClean="0"/>
          </a:p>
          <a:p>
            <a:pPr>
              <a:lnSpc>
                <a:spcPct val="130000"/>
              </a:lnSpc>
              <a:buNone/>
            </a:pPr>
            <a:r>
              <a:rPr lang="en-US" altLang="zh-CN" sz="3000" dirty="0" smtClean="0"/>
              <a:t>4.</a:t>
            </a:r>
            <a:r>
              <a:rPr lang="zh-CN" altLang="en-US" sz="3000" dirty="0" smtClean="0"/>
              <a:t>地下室回填。</a:t>
            </a:r>
            <a:endParaRPr lang="en-US" altLang="zh-CN" sz="3000" dirty="0" smtClean="0"/>
          </a:p>
          <a:p>
            <a:pPr>
              <a:lnSpc>
                <a:spcPct val="130000"/>
              </a:lnSpc>
              <a:buNone/>
            </a:pPr>
            <a:r>
              <a:rPr lang="en-US" altLang="zh-CN" sz="3000" dirty="0" smtClean="0"/>
              <a:t>5.</a:t>
            </a:r>
            <a:r>
              <a:rPr lang="zh-CN" altLang="en-US" sz="3000" dirty="0" smtClean="0"/>
              <a:t>浮起事故处理。</a:t>
            </a:r>
            <a:r>
              <a:rPr lang="en-US" altLang="zh-CN" dirty="0" smtClean="0"/>
              <a:t>    </a:t>
            </a:r>
          </a:p>
          <a:p>
            <a:endParaRPr lang="zh-CN"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582594"/>
          </a:xfrm>
        </p:spPr>
        <p:txBody>
          <a:bodyPr>
            <a:normAutofit fontScale="90000"/>
          </a:bodyPr>
          <a:lstStyle/>
          <a:p>
            <a:endParaRPr lang="zh-CN" altLang="en-US" dirty="0"/>
          </a:p>
        </p:txBody>
      </p:sp>
      <p:sp>
        <p:nvSpPr>
          <p:cNvPr id="3" name="内容占位符 2"/>
          <p:cNvSpPr>
            <a:spLocks noGrp="1"/>
          </p:cNvSpPr>
          <p:nvPr>
            <p:ph idx="1"/>
          </p:nvPr>
        </p:nvSpPr>
        <p:spPr>
          <a:xfrm>
            <a:off x="428596" y="1214422"/>
            <a:ext cx="8229600" cy="4525963"/>
          </a:xfrm>
        </p:spPr>
        <p:txBody>
          <a:bodyPr>
            <a:noAutofit/>
          </a:bodyPr>
          <a:lstStyle/>
          <a:p>
            <a:pPr>
              <a:lnSpc>
                <a:spcPct val="120000"/>
              </a:lnSpc>
              <a:spcBef>
                <a:spcPts val="1200"/>
              </a:spcBef>
              <a:buNone/>
            </a:pPr>
            <a:r>
              <a:rPr lang="en-US" altLang="zh-CN" sz="3000" dirty="0" smtClean="0"/>
              <a:t>3.</a:t>
            </a:r>
            <a:r>
              <a:rPr lang="zh-CN" altLang="en-US" sz="3000" dirty="0" smtClean="0"/>
              <a:t>基坑工程特点</a:t>
            </a:r>
            <a:endParaRPr lang="en-US" altLang="zh-CN" sz="3000" dirty="0" smtClean="0"/>
          </a:p>
          <a:p>
            <a:pPr>
              <a:lnSpc>
                <a:spcPct val="120000"/>
              </a:lnSpc>
              <a:spcBef>
                <a:spcPts val="1200"/>
              </a:spcBef>
              <a:buNone/>
            </a:pPr>
            <a:r>
              <a:rPr lang="en-US" altLang="zh-CN" sz="3000" dirty="0" smtClean="0"/>
              <a:t>⑴</a:t>
            </a:r>
            <a:r>
              <a:rPr lang="zh-CN" altLang="en-US" sz="3000" dirty="0" smtClean="0"/>
              <a:t>复杂性：需考虑各种岩土和水的作用以及对周边、坑内环境保护问题，同时还应考虑边坡稳定的时空效应。</a:t>
            </a:r>
            <a:endParaRPr lang="en-US" altLang="zh-CN" sz="3000" dirty="0" smtClean="0"/>
          </a:p>
          <a:p>
            <a:pPr>
              <a:lnSpc>
                <a:spcPct val="120000"/>
              </a:lnSpc>
              <a:spcBef>
                <a:spcPts val="1200"/>
              </a:spcBef>
              <a:buNone/>
            </a:pPr>
            <a:r>
              <a:rPr lang="en-US" altLang="zh-CN" sz="3000" dirty="0" smtClean="0"/>
              <a:t>⑵</a:t>
            </a:r>
            <a:r>
              <a:rPr lang="zh-CN" altLang="en-US" sz="3000" dirty="0" smtClean="0"/>
              <a:t>技术含量高：涉及岩土工程、结构工程及建筑施工，其参数选取、设计计算及施工均有较大难度。</a:t>
            </a:r>
            <a:endParaRPr lang="zh-CN" altLang="en-US" sz="30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511156"/>
          </a:xfrm>
        </p:spPr>
        <p:txBody>
          <a:bodyPr>
            <a:normAutofit fontScale="90000"/>
          </a:bodyPr>
          <a:lstStyle/>
          <a:p>
            <a:endParaRPr lang="zh-CN" altLang="en-US" dirty="0"/>
          </a:p>
        </p:txBody>
      </p:sp>
      <p:sp>
        <p:nvSpPr>
          <p:cNvPr id="3" name="内容占位符 2"/>
          <p:cNvSpPr>
            <a:spLocks noGrp="1"/>
          </p:cNvSpPr>
          <p:nvPr>
            <p:ph idx="1"/>
          </p:nvPr>
        </p:nvSpPr>
        <p:spPr>
          <a:xfrm>
            <a:off x="500034" y="1142984"/>
            <a:ext cx="8229600" cy="5214974"/>
          </a:xfrm>
        </p:spPr>
        <p:txBody>
          <a:bodyPr>
            <a:noAutofit/>
          </a:bodyPr>
          <a:lstStyle/>
          <a:p>
            <a:pPr>
              <a:lnSpc>
                <a:spcPct val="120000"/>
              </a:lnSpc>
              <a:spcBef>
                <a:spcPts val="1200"/>
              </a:spcBef>
              <a:buNone/>
            </a:pPr>
            <a:r>
              <a:rPr lang="en-US" altLang="zh-CN" dirty="0" smtClean="0"/>
              <a:t>⑶</a:t>
            </a:r>
            <a:r>
              <a:rPr lang="zh-CN" altLang="en-US" dirty="0" smtClean="0"/>
              <a:t>高风险及施工突发性：基坑支护结构在坑内方向为临空面，一旦出现问题，在短期内即可造成较严重或灾难性后果。</a:t>
            </a:r>
            <a:endParaRPr lang="en-US" altLang="zh-CN" dirty="0" smtClean="0"/>
          </a:p>
          <a:p>
            <a:pPr>
              <a:lnSpc>
                <a:spcPct val="120000"/>
              </a:lnSpc>
              <a:spcBef>
                <a:spcPts val="1200"/>
              </a:spcBef>
              <a:buNone/>
            </a:pPr>
            <a:r>
              <a:rPr lang="en-US" altLang="zh-CN" dirty="0" smtClean="0"/>
              <a:t>⑷</a:t>
            </a:r>
            <a:r>
              <a:rPr lang="zh-CN" altLang="en-US" dirty="0" smtClean="0"/>
              <a:t>地区性强：岩土工程条件不同，基坑工程的系统研究和测试工作远落后于实践，计算方法不完善，因此设计、施工经验占重要地位，应强调概念设计并实施信息化施工。</a:t>
            </a:r>
            <a:endParaRPr lang="zh-CN" alt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a:bodyPr>
          <a:lstStyle/>
          <a:p>
            <a:pPr>
              <a:lnSpc>
                <a:spcPct val="120000"/>
              </a:lnSpc>
              <a:spcBef>
                <a:spcPts val="1200"/>
              </a:spcBef>
              <a:buNone/>
            </a:pPr>
            <a:r>
              <a:rPr lang="en-US" altLang="zh-CN" dirty="0" smtClean="0"/>
              <a:t>  ⑸</a:t>
            </a:r>
            <a:r>
              <a:rPr lang="zh-CN" altLang="en-US" dirty="0" smtClean="0"/>
              <a:t>支护结构多数情况为临时性结构：一般情况下合理服务期为一年至一年半，湖北省地方标准规定为一年半。应抓紧时间施工，防止长久停工恶化支护结构工作条件。</a:t>
            </a:r>
            <a:endParaRPr lang="en-US" altLang="zh-CN" dirty="0" smtClean="0"/>
          </a:p>
          <a:p>
            <a:pPr>
              <a:lnSpc>
                <a:spcPct val="120000"/>
              </a:lnSpc>
              <a:spcBef>
                <a:spcPts val="1200"/>
              </a:spcBef>
              <a:buNone/>
            </a:pPr>
            <a:r>
              <a:rPr lang="en-US" altLang="zh-CN" dirty="0" smtClean="0"/>
              <a:t>  ⑹</a:t>
            </a:r>
            <a:r>
              <a:rPr lang="zh-CN" altLang="en-US" dirty="0" smtClean="0"/>
              <a:t>造价昂贵：沿基坑周边每延米一般情况下</a:t>
            </a:r>
            <a:r>
              <a:rPr lang="en-US" altLang="zh-CN" dirty="0" smtClean="0"/>
              <a:t>4000-20000</a:t>
            </a:r>
            <a:r>
              <a:rPr lang="zh-CN" altLang="en-US" dirty="0" smtClean="0"/>
              <a:t>元，特别深大复杂时大于</a:t>
            </a:r>
            <a:r>
              <a:rPr lang="en-US" altLang="zh-CN" dirty="0" smtClean="0"/>
              <a:t>10</a:t>
            </a:r>
            <a:r>
              <a:rPr lang="zh-CN" altLang="en-US" dirty="0" smtClean="0"/>
              <a:t>万元。</a:t>
            </a:r>
            <a:endParaRPr lang="zh-CN" alt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654032"/>
          </a:xfrm>
        </p:spPr>
        <p:txBody>
          <a:bodyPr>
            <a:normAutofit fontScale="90000"/>
          </a:bodyPr>
          <a:lstStyle/>
          <a:p>
            <a:endParaRPr lang="zh-CN" altLang="en-US" dirty="0"/>
          </a:p>
        </p:txBody>
      </p:sp>
      <p:sp>
        <p:nvSpPr>
          <p:cNvPr id="3" name="内容占位符 2"/>
          <p:cNvSpPr>
            <a:spLocks noGrp="1"/>
          </p:cNvSpPr>
          <p:nvPr>
            <p:ph idx="1"/>
          </p:nvPr>
        </p:nvSpPr>
        <p:spPr>
          <a:xfrm>
            <a:off x="395536" y="980728"/>
            <a:ext cx="8229600" cy="5214974"/>
          </a:xfrm>
        </p:spPr>
        <p:txBody>
          <a:bodyPr>
            <a:noAutofit/>
          </a:bodyPr>
          <a:lstStyle/>
          <a:p>
            <a:pPr>
              <a:lnSpc>
                <a:spcPct val="110000"/>
              </a:lnSpc>
              <a:spcBef>
                <a:spcPts val="1200"/>
              </a:spcBef>
              <a:buNone/>
            </a:pPr>
            <a:r>
              <a:rPr lang="en-US" altLang="zh-CN" sz="3000" dirty="0" smtClean="0"/>
              <a:t>4.</a:t>
            </a:r>
            <a:r>
              <a:rPr lang="zh-CN" altLang="en-US" sz="3000" dirty="0" smtClean="0"/>
              <a:t>基坑支护结构的主要类型：</a:t>
            </a:r>
            <a:endParaRPr lang="en-US" altLang="zh-CN" sz="3000" dirty="0" smtClean="0"/>
          </a:p>
          <a:p>
            <a:pPr>
              <a:lnSpc>
                <a:spcPct val="110000"/>
              </a:lnSpc>
              <a:spcBef>
                <a:spcPts val="1200"/>
              </a:spcBef>
              <a:buNone/>
            </a:pPr>
            <a:r>
              <a:rPr lang="en-US" altLang="zh-CN" sz="3000" dirty="0" smtClean="0"/>
              <a:t>⑴</a:t>
            </a:r>
            <a:r>
              <a:rPr lang="zh-CN" altLang="en-US" sz="3000" dirty="0" smtClean="0"/>
              <a:t>自稳边坡（放坡）</a:t>
            </a:r>
            <a:endParaRPr lang="en-US" altLang="zh-CN" sz="3000" dirty="0" smtClean="0"/>
          </a:p>
          <a:p>
            <a:pPr>
              <a:lnSpc>
                <a:spcPct val="110000"/>
              </a:lnSpc>
              <a:spcBef>
                <a:spcPts val="1200"/>
              </a:spcBef>
              <a:buNone/>
            </a:pPr>
            <a:r>
              <a:rPr lang="en-US" altLang="zh-CN" sz="3000" dirty="0" smtClean="0"/>
              <a:t>⑵</a:t>
            </a:r>
            <a:r>
              <a:rPr lang="zh-CN" altLang="en-US" sz="3000" dirty="0" smtClean="0"/>
              <a:t>坡体加固：加筋土重量式挡墙（土钉、螺旋锚、锚管注浆）、水泥土重力式挡墙、喷锚支护、复合土钉支护（钢筋网喷射砼面层，锚杆，另加水泥土桩、微型钢管桩等）</a:t>
            </a:r>
            <a:endParaRPr lang="en-US" altLang="zh-CN" sz="3000" dirty="0" smtClean="0"/>
          </a:p>
          <a:p>
            <a:pPr>
              <a:lnSpc>
                <a:spcPct val="110000"/>
              </a:lnSpc>
              <a:spcBef>
                <a:spcPts val="1200"/>
              </a:spcBef>
              <a:buNone/>
            </a:pPr>
            <a:r>
              <a:rPr lang="en-US" altLang="zh-CN" sz="3000" dirty="0" smtClean="0"/>
              <a:t>⑶</a:t>
            </a:r>
            <a:r>
              <a:rPr lang="zh-CN" altLang="en-US" sz="3000" dirty="0" smtClean="0"/>
              <a:t>排桩（预制桩、钻孔灌注桩、</a:t>
            </a:r>
            <a:r>
              <a:rPr lang="zh-CN" altLang="en-US" sz="3000" dirty="0" smtClean="0"/>
              <a:t>钢板桩）。悬臂</a:t>
            </a:r>
            <a:r>
              <a:rPr lang="zh-CN" altLang="en-US" sz="3000" dirty="0" smtClean="0"/>
              <a:t>式、双排桩、桩锚（索）、桩撑）</a:t>
            </a:r>
            <a:endParaRPr lang="en-US" altLang="zh-CN" sz="3000" dirty="0" smtClean="0"/>
          </a:p>
          <a:p>
            <a:pPr>
              <a:lnSpc>
                <a:spcPct val="110000"/>
              </a:lnSpc>
              <a:spcBef>
                <a:spcPts val="1200"/>
              </a:spcBef>
              <a:buNone/>
            </a:pPr>
            <a:r>
              <a:rPr lang="zh-CN" altLang="en-US" sz="3000" dirty="0" smtClean="0"/>
              <a:t>⑷地下连续墙（</a:t>
            </a:r>
            <a:r>
              <a:rPr lang="zh-CN" altLang="en-US" sz="3000" dirty="0"/>
              <a:t>落底</a:t>
            </a:r>
            <a:r>
              <a:rPr lang="zh-CN" altLang="en-US" sz="3000" dirty="0" smtClean="0"/>
              <a:t>，墙撑）</a:t>
            </a:r>
            <a:endParaRPr lang="en-US" altLang="zh-CN" sz="3000" dirty="0" smtClean="0"/>
          </a:p>
          <a:p>
            <a:pPr>
              <a:lnSpc>
                <a:spcPct val="110000"/>
              </a:lnSpc>
              <a:spcBef>
                <a:spcPts val="1200"/>
              </a:spcBef>
              <a:buNone/>
            </a:pPr>
            <a:r>
              <a:rPr lang="zh-CN" altLang="en-US" sz="3000" dirty="0" smtClean="0"/>
              <a:t>（</a:t>
            </a:r>
            <a:r>
              <a:rPr lang="en-US" altLang="zh-CN" sz="3000" dirty="0" smtClean="0"/>
              <a:t>5</a:t>
            </a:r>
            <a:r>
              <a:rPr lang="zh-CN" altLang="en-US" sz="3000" dirty="0" smtClean="0"/>
              <a:t>）帷幕</a:t>
            </a:r>
            <a:r>
              <a:rPr lang="en-US" altLang="zh-CN" sz="3000" dirty="0" smtClean="0"/>
              <a:t>(</a:t>
            </a:r>
            <a:r>
              <a:rPr lang="zh-CN" altLang="en-US" sz="3000" dirty="0" smtClean="0"/>
              <a:t>止水、挡土</a:t>
            </a:r>
            <a:r>
              <a:rPr lang="en-US" altLang="zh-CN" sz="3000" dirty="0" smtClean="0"/>
              <a:t>)</a:t>
            </a:r>
          </a:p>
          <a:p>
            <a:pPr>
              <a:lnSpc>
                <a:spcPct val="110000"/>
              </a:lnSpc>
              <a:spcBef>
                <a:spcPts val="1200"/>
              </a:spcBef>
              <a:buNone/>
            </a:pPr>
            <a:endParaRPr lang="en-US" altLang="zh-CN" sz="3000" dirty="0" smtClean="0"/>
          </a:p>
          <a:p>
            <a:pPr>
              <a:lnSpc>
                <a:spcPct val="110000"/>
              </a:lnSpc>
              <a:spcBef>
                <a:spcPts val="1200"/>
              </a:spcBef>
              <a:buNone/>
            </a:pPr>
            <a:endParaRPr lang="en-US" altLang="zh-CN" sz="3000" dirty="0" smtClean="0"/>
          </a:p>
          <a:p>
            <a:pPr>
              <a:lnSpc>
                <a:spcPct val="110000"/>
              </a:lnSpc>
            </a:pPr>
            <a:endParaRPr lang="zh-CN" altLang="en-US" sz="30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a:bodyPr>
          <a:lstStyle/>
          <a:p>
            <a:pPr>
              <a:lnSpc>
                <a:spcPct val="110000"/>
              </a:lnSpc>
              <a:spcBef>
                <a:spcPts val="1200"/>
              </a:spcBef>
              <a:buNone/>
            </a:pPr>
            <a:r>
              <a:rPr lang="en-US" altLang="zh-CN" sz="3000" dirty="0" smtClean="0"/>
              <a:t>5.</a:t>
            </a:r>
            <a:r>
              <a:rPr lang="zh-CN" altLang="en-US" sz="3000" dirty="0" smtClean="0"/>
              <a:t>地下水控制</a:t>
            </a:r>
            <a:endParaRPr lang="en-US" altLang="zh-CN" sz="3000" dirty="0" smtClean="0"/>
          </a:p>
          <a:p>
            <a:pPr>
              <a:lnSpc>
                <a:spcPct val="110000"/>
              </a:lnSpc>
              <a:spcBef>
                <a:spcPts val="1200"/>
              </a:spcBef>
              <a:buNone/>
            </a:pPr>
            <a:r>
              <a:rPr lang="en-US" altLang="zh-CN" sz="3000" dirty="0" smtClean="0"/>
              <a:t>     ⑴</a:t>
            </a:r>
            <a:r>
              <a:rPr lang="zh-CN" altLang="en-US" sz="3000" dirty="0" smtClean="0"/>
              <a:t>明排</a:t>
            </a:r>
            <a:endParaRPr lang="en-US" altLang="zh-CN" sz="3000" dirty="0" smtClean="0"/>
          </a:p>
          <a:p>
            <a:pPr>
              <a:lnSpc>
                <a:spcPct val="110000"/>
              </a:lnSpc>
              <a:spcBef>
                <a:spcPts val="1200"/>
              </a:spcBef>
              <a:buNone/>
            </a:pPr>
            <a:r>
              <a:rPr lang="en-US" altLang="zh-CN" sz="3000" dirty="0" smtClean="0"/>
              <a:t>     ⑵</a:t>
            </a:r>
            <a:r>
              <a:rPr lang="zh-CN" altLang="en-US" sz="3000" dirty="0" smtClean="0"/>
              <a:t>轻型井点降水</a:t>
            </a:r>
            <a:endParaRPr lang="en-US" altLang="zh-CN" sz="3000" dirty="0" smtClean="0"/>
          </a:p>
          <a:p>
            <a:pPr>
              <a:lnSpc>
                <a:spcPct val="110000"/>
              </a:lnSpc>
              <a:spcBef>
                <a:spcPts val="1200"/>
              </a:spcBef>
              <a:buNone/>
            </a:pPr>
            <a:r>
              <a:rPr lang="en-US" altLang="zh-CN" sz="3000" dirty="0" smtClean="0"/>
              <a:t>     ⑶</a:t>
            </a:r>
            <a:r>
              <a:rPr lang="zh-CN" altLang="en-US" sz="3000" dirty="0" smtClean="0"/>
              <a:t>中、深井降水</a:t>
            </a:r>
            <a:endParaRPr lang="en-US" altLang="zh-CN" sz="3000" dirty="0" smtClean="0"/>
          </a:p>
          <a:p>
            <a:pPr>
              <a:lnSpc>
                <a:spcPct val="110000"/>
              </a:lnSpc>
              <a:spcBef>
                <a:spcPts val="1200"/>
              </a:spcBef>
              <a:buNone/>
            </a:pPr>
            <a:r>
              <a:rPr lang="en-US" altLang="zh-CN" sz="3000" dirty="0" smtClean="0"/>
              <a:t>     ⑷</a:t>
            </a:r>
            <a:r>
              <a:rPr lang="zh-CN" altLang="en-US" sz="3000" dirty="0" smtClean="0"/>
              <a:t>垂直、水平隔渗</a:t>
            </a:r>
            <a:endParaRPr lang="en-US" altLang="zh-CN" sz="3000" dirty="0" smtClean="0"/>
          </a:p>
          <a:p>
            <a:pPr>
              <a:lnSpc>
                <a:spcPct val="110000"/>
              </a:lnSpc>
              <a:spcBef>
                <a:spcPts val="1200"/>
              </a:spcBef>
              <a:buNone/>
            </a:pPr>
            <a:r>
              <a:rPr lang="en-US" altLang="zh-CN" sz="3000" dirty="0" smtClean="0"/>
              <a:t>6</a:t>
            </a:r>
            <a:r>
              <a:rPr lang="zh-CN" altLang="en-US" sz="3000" dirty="0" smtClean="0"/>
              <a:t>、支护设计审查、施工方案论证</a:t>
            </a:r>
            <a:endParaRPr lang="zh-CN" altLang="en-US" sz="30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654032"/>
          </a:xfrm>
        </p:spPr>
        <p:txBody>
          <a:bodyPr>
            <a:normAutofit fontScale="90000"/>
          </a:bodyPr>
          <a:lstStyle/>
          <a:p>
            <a:endParaRPr lang="zh-CN" altLang="en-US" dirty="0"/>
          </a:p>
        </p:txBody>
      </p:sp>
      <p:sp>
        <p:nvSpPr>
          <p:cNvPr id="3" name="内容占位符 2"/>
          <p:cNvSpPr>
            <a:spLocks noGrp="1"/>
          </p:cNvSpPr>
          <p:nvPr>
            <p:ph idx="1"/>
          </p:nvPr>
        </p:nvSpPr>
        <p:spPr>
          <a:xfrm>
            <a:off x="500034" y="1857364"/>
            <a:ext cx="8229600" cy="4525963"/>
          </a:xfrm>
        </p:spPr>
        <p:txBody>
          <a:bodyPr>
            <a:noAutofit/>
          </a:bodyPr>
          <a:lstStyle/>
          <a:p>
            <a:pPr>
              <a:lnSpc>
                <a:spcPct val="110000"/>
              </a:lnSpc>
              <a:spcBef>
                <a:spcPts val="1200"/>
              </a:spcBef>
              <a:buNone/>
            </a:pPr>
            <a:r>
              <a:rPr lang="en-US" altLang="zh-CN" sz="3000" dirty="0"/>
              <a:t>7</a:t>
            </a:r>
            <a:r>
              <a:rPr lang="en-US" altLang="zh-CN" sz="3000" dirty="0" smtClean="0"/>
              <a:t>.</a:t>
            </a:r>
            <a:r>
              <a:rPr lang="zh-CN" altLang="en-US" sz="3000" dirty="0" smtClean="0"/>
              <a:t>基坑事故规律</a:t>
            </a:r>
            <a:endParaRPr lang="en-US" altLang="zh-CN" sz="3000" dirty="0" smtClean="0"/>
          </a:p>
          <a:p>
            <a:pPr>
              <a:lnSpc>
                <a:spcPct val="110000"/>
              </a:lnSpc>
              <a:spcBef>
                <a:spcPts val="1200"/>
              </a:spcBef>
              <a:buNone/>
            </a:pPr>
            <a:r>
              <a:rPr lang="en-US" altLang="zh-CN" sz="3000" dirty="0" smtClean="0"/>
              <a:t>⑴</a:t>
            </a:r>
            <a:r>
              <a:rPr lang="zh-CN" altLang="en-US" sz="3000" dirty="0" smtClean="0"/>
              <a:t>深厚软土的基坑事故多发</a:t>
            </a:r>
            <a:endParaRPr lang="en-US" altLang="zh-CN" sz="3000" dirty="0" smtClean="0"/>
          </a:p>
          <a:p>
            <a:pPr>
              <a:lnSpc>
                <a:spcPct val="110000"/>
              </a:lnSpc>
              <a:spcBef>
                <a:spcPts val="1200"/>
              </a:spcBef>
              <a:buNone/>
            </a:pPr>
            <a:r>
              <a:rPr lang="en-US" altLang="zh-CN" sz="3000" dirty="0" smtClean="0"/>
              <a:t>⑵</a:t>
            </a:r>
            <a:r>
              <a:rPr lang="zh-CN" altLang="en-US" sz="3000" dirty="0" smtClean="0"/>
              <a:t>坑壁存在饱和粉土、粉细砂的场地，侧壁流土、流砂和渗流破坏的事故多发</a:t>
            </a:r>
            <a:endParaRPr lang="en-US" altLang="zh-CN" sz="3000" dirty="0" smtClean="0"/>
          </a:p>
          <a:p>
            <a:pPr>
              <a:lnSpc>
                <a:spcPct val="110000"/>
              </a:lnSpc>
              <a:spcBef>
                <a:spcPts val="1200"/>
              </a:spcBef>
              <a:buNone/>
            </a:pPr>
            <a:r>
              <a:rPr lang="en-US" altLang="zh-CN" sz="3000" dirty="0" smtClean="0"/>
              <a:t>⑶</a:t>
            </a:r>
            <a:r>
              <a:rPr lang="zh-CN" altLang="en-US" sz="3000" dirty="0" smtClean="0"/>
              <a:t>强度较高的老粘土、土岩组合场地，基坑事故多发</a:t>
            </a:r>
            <a:endParaRPr lang="en-US" altLang="zh-CN" sz="3000" dirty="0" smtClean="0"/>
          </a:p>
          <a:p>
            <a:pPr>
              <a:lnSpc>
                <a:spcPct val="110000"/>
              </a:lnSpc>
              <a:spcBef>
                <a:spcPts val="1200"/>
              </a:spcBef>
              <a:buNone/>
            </a:pPr>
            <a:r>
              <a:rPr lang="en-US" altLang="zh-CN" sz="3000" dirty="0" smtClean="0"/>
              <a:t>⑷</a:t>
            </a:r>
            <a:r>
              <a:rPr lang="zh-CN" altLang="en-US" sz="3000" dirty="0" smtClean="0"/>
              <a:t>膨胀土场地事故多发</a:t>
            </a:r>
            <a:endParaRPr lang="en-US" altLang="zh-CN" sz="3000" dirty="0" smtClean="0"/>
          </a:p>
          <a:p>
            <a:pPr>
              <a:lnSpc>
                <a:spcPct val="110000"/>
              </a:lnSpc>
              <a:spcBef>
                <a:spcPts val="1200"/>
              </a:spcBef>
              <a:buNone/>
            </a:pPr>
            <a:endParaRPr lang="en-US" altLang="zh-CN" sz="3000" dirty="0" smtClean="0"/>
          </a:p>
          <a:p>
            <a:pPr>
              <a:lnSpc>
                <a:spcPct val="110000"/>
              </a:lnSpc>
              <a:spcBef>
                <a:spcPts val="1200"/>
              </a:spcBef>
              <a:buNone/>
            </a:pPr>
            <a:endParaRPr lang="en-US" altLang="zh-CN" sz="3000" dirty="0" smtClean="0"/>
          </a:p>
          <a:p>
            <a:pPr>
              <a:lnSpc>
                <a:spcPct val="110000"/>
              </a:lnSpc>
              <a:spcBef>
                <a:spcPts val="1200"/>
              </a:spcBef>
              <a:buNone/>
            </a:pPr>
            <a:r>
              <a:rPr lang="en-US" altLang="zh-CN" sz="3000" dirty="0" smtClean="0"/>
              <a:t> </a:t>
            </a:r>
            <a:endParaRPr lang="zh-CN" altLang="en-US" sz="30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凤舞九天">
  <a:themeElements>
    <a:clrScheme name="凤舞九天">
      <a:dk1>
        <a:sysClr val="windowText" lastClr="000000"/>
      </a:dk1>
      <a:lt1>
        <a:sysClr val="window" lastClr="FFFFFF"/>
      </a:lt1>
      <a:dk2>
        <a:srgbClr val="004646"/>
      </a:dk2>
      <a:lt2>
        <a:srgbClr val="E1F0FF"/>
      </a:lt2>
      <a:accent1>
        <a:srgbClr val="50742F"/>
      </a:accent1>
      <a:accent2>
        <a:srgbClr val="268868"/>
      </a:accent2>
      <a:accent3>
        <a:srgbClr val="33BD56"/>
      </a:accent3>
      <a:accent4>
        <a:srgbClr val="4BC5B9"/>
      </a:accent4>
      <a:accent5>
        <a:srgbClr val="3163CA"/>
      </a:accent5>
      <a:accent6>
        <a:srgbClr val="4B14AA"/>
      </a:accent6>
      <a:hlink>
        <a:srgbClr val="D9BE02"/>
      </a:hlink>
      <a:folHlink>
        <a:srgbClr val="F900F9"/>
      </a:folHlink>
    </a:clrScheme>
    <a:fontScheme name="凤舞九天">
      <a:majorFont>
        <a:latin typeface="Footlight MT Light"/>
        <a:ea typeface=""/>
        <a:cs typeface=""/>
        <a:font script="Jpan" typeface="ＭＳ Ｐゴシック"/>
        <a:font script="Hang" typeface="맑은 고딕"/>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oudy Old Style"/>
        <a:ea typeface=""/>
        <a:cs typeface=""/>
        <a:font script="Jpan" typeface="ＭＳ Ｐ明朝"/>
        <a:font script="Hang" typeface="HY견명조"/>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凤舞九天">
      <a:fillStyleLst>
        <a:solidFill>
          <a:schemeClr val="phClr">
            <a:tint val="100000"/>
            <a:shade val="100000"/>
            <a:hueMod val="100000"/>
            <a:satMod val="100000"/>
          </a:schemeClr>
        </a:solidFill>
        <a:gradFill rotWithShape="1">
          <a:gsLst>
            <a:gs pos="0">
              <a:schemeClr val="phClr">
                <a:tint val="65000"/>
                <a:satMod val="180000"/>
              </a:schemeClr>
            </a:gs>
            <a:gs pos="50000">
              <a:schemeClr val="phClr">
                <a:tint val="40000"/>
                <a:satMod val="175000"/>
              </a:schemeClr>
            </a:gs>
            <a:gs pos="100000">
              <a:schemeClr val="phClr">
                <a:tint val="65000"/>
                <a:satMod val="180000"/>
              </a:schemeClr>
            </a:gs>
          </a:gsLst>
          <a:lin ang="0" scaled="1"/>
        </a:gradFill>
        <a:gradFill rotWithShape="1">
          <a:gsLst>
            <a:gs pos="0">
              <a:schemeClr val="phClr">
                <a:shade val="38000"/>
                <a:satMod val="150000"/>
              </a:schemeClr>
            </a:gs>
            <a:gs pos="50000">
              <a:schemeClr val="phClr">
                <a:shade val="100000"/>
                <a:satMod val="100000"/>
              </a:schemeClr>
            </a:gs>
            <a:gs pos="100000">
              <a:schemeClr val="phClr">
                <a:shade val="38000"/>
                <a:satMod val="150000"/>
              </a:schemeClr>
            </a:gs>
          </a:gsLst>
          <a:lin ang="0" scaled="1"/>
        </a:gradFill>
      </a:fillStyleLst>
      <a:lnStyleLst>
        <a:ln w="12700" cap="flat" cmpd="sng" algn="ctr">
          <a:solidFill>
            <a:schemeClr val="phClr"/>
          </a:solidFill>
          <a:prstDash val="solid"/>
        </a:ln>
        <a:ln w="25400" cap="flat" cmpd="sng" algn="ctr">
          <a:solidFill>
            <a:schemeClr val="phClr"/>
          </a:solidFill>
          <a:prstDash val="solid"/>
        </a:ln>
        <a:ln w="38100" cap="flat" cmpd="dbl" algn="ctr">
          <a:solidFill>
            <a:schemeClr val="phClr"/>
          </a:solidFill>
          <a:prstDash val="solid"/>
        </a:ln>
      </a:lnStyleLst>
      <a:effectStyleLst>
        <a:effectStyle>
          <a:effectLst>
            <a:outerShdw blurRad="190500" dist="78600" dir="2700000" rotWithShape="0">
              <a:srgbClr val="000000">
                <a:alpha val="35500"/>
              </a:srgbClr>
            </a:outerShdw>
          </a:effectLst>
        </a:effectStyle>
        <a:effectStyle>
          <a:effectLst>
            <a:outerShdw blurRad="190500" dist="78600" dir="2700000" rotWithShape="0">
              <a:srgbClr val="000000">
                <a:alpha val="35500"/>
              </a:srgbClr>
            </a:outerShdw>
          </a:effectLst>
        </a:effectStyle>
        <a:effectStyle>
          <a:effectLst>
            <a:outerShdw blurRad="190500" dist="78600" dir="2700000" rotWithShape="0">
              <a:srgbClr val="000000">
                <a:alpha val="3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tint val="100000"/>
            <a:shade val="100000"/>
            <a:hueMod val="100000"/>
            <a:satMod val="100000"/>
          </a:schemeClr>
        </a:solidFill>
        <a:gradFill rotWithShape="1">
          <a:gsLst>
            <a:gs pos="0">
              <a:schemeClr val="phClr">
                <a:tint val="80000"/>
                <a:satMod val="400000"/>
              </a:schemeClr>
            </a:gs>
            <a:gs pos="25000">
              <a:schemeClr val="phClr">
                <a:tint val="83000"/>
                <a:satMod val="300000"/>
              </a:schemeClr>
            </a:gs>
            <a:gs pos="100000">
              <a:schemeClr val="phClr">
                <a:shade val="15000"/>
                <a:satMod val="300000"/>
              </a:schemeClr>
            </a:gs>
          </a:gsLst>
          <a:path path="circle">
            <a:fillToRect l="10000" t="180000" r="10000" b="50000"/>
          </a:path>
        </a:gradFill>
        <a:blipFill>
          <a:blip xmlns:r="http://schemas.openxmlformats.org/officeDocument/2006/relationships" r:embed="rId1">
            <a:duotone>
              <a:schemeClr val="phClr">
                <a:tint val="100000"/>
                <a:shade val="70000"/>
                <a:hueMod val="100000"/>
                <a:satMod val="100000"/>
              </a:schemeClr>
              <a:schemeClr val="phClr">
                <a:tint val="90000"/>
                <a:shade val="100000"/>
                <a:hueMod val="100000"/>
                <a:satMod val="100000"/>
              </a:schemeClr>
            </a:duotone>
          </a:blip>
          <a:tile tx="0" ty="0" sx="50000" sy="50000" flip="x" algn="tl"/>
        </a:blip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Phoenix</Template>
  <TotalTime>2058</TotalTime>
  <Words>2780</Words>
  <Application>Microsoft Office PowerPoint</Application>
  <PresentationFormat>全屏显示(4:3)</PresentationFormat>
  <Paragraphs>141</Paragraphs>
  <Slides>31</Slides>
  <Notes>0</Notes>
  <HiddenSlides>0</HiddenSlides>
  <MMClips>0</MMClips>
  <ScaleCrop>false</ScaleCrop>
  <HeadingPairs>
    <vt:vector size="4" baseType="variant">
      <vt:variant>
        <vt:lpstr>主题</vt:lpstr>
      </vt:variant>
      <vt:variant>
        <vt:i4>1</vt:i4>
      </vt:variant>
      <vt:variant>
        <vt:lpstr>幻灯片标题</vt:lpstr>
      </vt:variant>
      <vt:variant>
        <vt:i4>31</vt:i4>
      </vt:variant>
    </vt:vector>
  </HeadingPairs>
  <TitlesOfParts>
    <vt:vector size="32" baseType="lpstr">
      <vt:lpstr>凤舞九天</vt:lpstr>
      <vt:lpstr>地基基础质量控制与管理</vt:lpstr>
      <vt:lpstr>目录</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建筑工程质量检测</dc:title>
  <dc:creator>AutoBVT</dc:creator>
  <cp:lastModifiedBy>周家谟</cp:lastModifiedBy>
  <cp:revision>244</cp:revision>
  <dcterms:created xsi:type="dcterms:W3CDTF">2015-10-08T01:49:34Z</dcterms:created>
  <dcterms:modified xsi:type="dcterms:W3CDTF">2019-09-14T12:53:25Z</dcterms:modified>
</cp:coreProperties>
</file>